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9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58" r:id="rId10"/>
    <p:sldId id="261" r:id="rId11"/>
    <p:sldId id="262" r:id="rId12"/>
    <p:sldId id="287" r:id="rId13"/>
    <p:sldId id="268" r:id="rId14"/>
    <p:sldId id="285" r:id="rId15"/>
    <p:sldId id="286" r:id="rId16"/>
    <p:sldId id="276" r:id="rId17"/>
    <p:sldId id="284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60" r:id="rId26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582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E6FAC-3690-4D01-9F4E-CFC18D096B34}" type="datetimeFigureOut">
              <a:rPr lang="uk-UA" smtClean="0"/>
              <a:pPr/>
              <a:t>15.08.2024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A893D-929A-4840-9F59-097ABC00C4A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A893D-929A-4840-9F59-097ABC00C4A3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A893D-929A-4840-9F59-097ABC00C4A3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A893D-929A-4840-9F59-097ABC00C4A3}" type="slidenum">
              <a:rPr lang="uk-UA" smtClean="0"/>
              <a:pPr/>
              <a:t>19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A893D-929A-4840-9F59-097ABC00C4A3}" type="slidenum">
              <a:rPr lang="uk-UA" smtClean="0"/>
              <a:pPr/>
              <a:t>20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A893D-929A-4840-9F59-097ABC00C4A3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A893D-929A-4840-9F59-097ABC00C4A3}" type="slidenum">
              <a:rPr lang="uk-UA" smtClean="0"/>
              <a:pPr/>
              <a:t>22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A893D-929A-4840-9F59-097ABC00C4A3}" type="slidenum">
              <a:rPr lang="uk-UA" smtClean="0"/>
              <a:pPr/>
              <a:t>23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A893D-929A-4840-9F59-097ABC00C4A3}" type="slidenum">
              <a:rPr lang="uk-UA" smtClean="0"/>
              <a:pPr/>
              <a:t>24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A893D-929A-4840-9F59-097ABC00C4A3}" type="slidenum">
              <a:rPr lang="uk-UA" smtClean="0"/>
              <a:pPr/>
              <a:t>25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48006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>
                <a:solidFill>
                  <a:prstClr val="white"/>
                </a:solidFill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/>
                <a:endParaRPr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4914900"/>
            <a:ext cx="1676400" cy="171450"/>
          </a:xfrm>
        </p:spPr>
        <p:txBody>
          <a:bodyPr vert="horz" lIns="91438" tIns="45719" rIns="91438" bIns="45719" rtlCol="0" anchor="t" anchorCtr="0"/>
          <a:lstStyle>
            <a:lvl1pPr marL="0" algn="r" defTabSz="914378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B9E8AF8A-C7F9-4AEA-8F74-6E4525757BDA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4914900"/>
            <a:ext cx="1676400" cy="17145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4914900"/>
            <a:ext cx="762000" cy="17145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11869706-502B-4D52-A4AE-F99FD3BEF6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1" y="4400550"/>
            <a:ext cx="6570722" cy="3429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486150"/>
            <a:ext cx="6553200" cy="9144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AF8A-C7F9-4AEA-8F74-6E4525757BDA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9706-502B-4D52-A4AE-F99FD3BEF66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51435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1724032"/>
            <a:ext cx="1447800" cy="28705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714501"/>
            <a:ext cx="5943600" cy="288012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AF8A-C7F9-4AEA-8F74-6E4525757BDA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400050"/>
            <a:ext cx="762000" cy="457200"/>
          </a:xfrm>
        </p:spPr>
        <p:txBody>
          <a:bodyPr/>
          <a:lstStyle/>
          <a:p>
            <a:fld id="{11869706-502B-4D52-A4AE-F99FD3BEF66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8229600" cy="16394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953948"/>
            <a:ext cx="8229600" cy="16406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9762D-6AFC-46E4-85FE-CEA7C5252C76}" type="slidenum">
              <a:rPr lang="ru-RU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2953948"/>
            <a:ext cx="4038600" cy="16406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58339-B792-4AAD-BF91-A07B8AC0058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2"/>
            <a:ext cx="8229600" cy="16394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953948"/>
            <a:ext cx="8229600" cy="16406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5CFC7-1FB5-4603-B52C-3B651029D91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AF8A-C7F9-4AEA-8F74-6E4525757BDA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9706-502B-4D52-A4AE-F99FD3BEF66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000250"/>
            <a:ext cx="6629400" cy="857250"/>
          </a:xfrm>
        </p:spPr>
        <p:txBody>
          <a:bodyPr vert="horz" lIns="91438" tIns="45719" rIns="91438" bIns="45719" rtlCol="0" anchor="b" anchorCtr="0">
            <a:no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3371850"/>
            <a:ext cx="1524000" cy="1543050"/>
          </a:xfrm>
        </p:spPr>
        <p:txBody>
          <a:bodyPr vert="horz" lIns="91438" tIns="45719" rIns="91438" bIns="45719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8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4917186"/>
            <a:ext cx="1673352" cy="171450"/>
          </a:xfrm>
        </p:spPr>
        <p:txBody>
          <a:bodyPr/>
          <a:lstStyle/>
          <a:p>
            <a:fld id="{B9E8AF8A-C7F9-4AEA-8F74-6E4525757BDA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4917186"/>
            <a:ext cx="1673352" cy="171450"/>
          </a:xfr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4917186"/>
            <a:ext cx="762000" cy="171450"/>
          </a:xfrm>
          <a:noFill/>
          <a:ln>
            <a:noFill/>
          </a:ln>
          <a:effectLst/>
        </p:spPr>
        <p:txBody>
          <a:bodyPr vert="horz" lIns="91438" tIns="45719" rIns="91438" bIns="45719" rtlCol="0" anchor="ctr"/>
          <a:lstStyle>
            <a:lvl1pPr marL="0" algn="ctr" defTabSz="914378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11869706-502B-4D52-A4AE-F99FD3BEF6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71450"/>
            <a:ext cx="6248400" cy="8572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724032"/>
            <a:ext cx="2971800" cy="2870597"/>
          </a:xfrm>
        </p:spPr>
        <p:txBody>
          <a:bodyPr>
            <a:normAutofit/>
          </a:bodyPr>
          <a:lstStyle>
            <a:lvl1pPr marL="228594" indent="-228594">
              <a:defRPr sz="1800"/>
            </a:lvl1pPr>
            <a:lvl2pPr marL="457189" indent="-228594">
              <a:defRPr sz="1800"/>
            </a:lvl2pPr>
            <a:lvl3pPr marL="685783" indent="-228594">
              <a:defRPr sz="1800"/>
            </a:lvl3pPr>
            <a:lvl4pPr marL="914378" indent="-228594">
              <a:defRPr sz="1800"/>
            </a:lvl4pPr>
            <a:lvl5pPr marL="1142972" indent="-228594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24032"/>
            <a:ext cx="2971800" cy="2870597"/>
          </a:xfrm>
        </p:spPr>
        <p:txBody>
          <a:bodyPr>
            <a:normAutofit/>
          </a:bodyPr>
          <a:lstStyle>
            <a:lvl1pPr marL="228594" indent="-228594">
              <a:defRPr sz="1800"/>
            </a:lvl1pPr>
            <a:lvl2pPr marL="457189" indent="-228594">
              <a:defRPr sz="1800"/>
            </a:lvl2pPr>
            <a:lvl3pPr marL="685783" indent="-228594">
              <a:defRPr sz="1800"/>
            </a:lvl3pPr>
            <a:lvl4pPr marL="914378" indent="-228594">
              <a:defRPr sz="1800"/>
            </a:lvl4pPr>
            <a:lvl5pPr marL="1142972" indent="-228594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AF8A-C7F9-4AEA-8F74-6E4525757BDA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9706-502B-4D52-A4AE-F99FD3BEF66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71450"/>
            <a:ext cx="6248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718773"/>
            <a:ext cx="2971800" cy="479822"/>
          </a:xfrm>
        </p:spPr>
        <p:txBody>
          <a:bodyPr vert="horz" lIns="91438" tIns="45719" rIns="91438" bIns="45719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2353235"/>
            <a:ext cx="2971800" cy="2249424"/>
          </a:xfrm>
        </p:spPr>
        <p:txBody>
          <a:bodyPr vert="horz" lIns="91438" tIns="45719" rIns="91438" bIns="45719" rtlCol="0">
            <a:normAutofit/>
          </a:bodyPr>
          <a:lstStyle>
            <a:lvl1pPr marL="228594" indent="-228594" algn="l" defTabSz="914378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228594" algn="l" defTabSz="914378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-228594" algn="l" defTabSz="914378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78" indent="-228594" algn="l" defTabSz="914378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2" indent="-228594" algn="l" defTabSz="914378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1718773"/>
            <a:ext cx="2971800" cy="47982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2353237"/>
            <a:ext cx="2971800" cy="2251472"/>
          </a:xfrm>
        </p:spPr>
        <p:txBody>
          <a:bodyPr vert="horz" lIns="91438" tIns="45719" rIns="91438" bIns="45719" rtlCol="0">
            <a:normAutofit/>
          </a:bodyPr>
          <a:lstStyle>
            <a:lvl1pPr marL="228594" indent="-228594" algn="l" defTabSz="914378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-228594" algn="l" defTabSz="914378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-228594" algn="l" defTabSz="914378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78" indent="-228594" algn="l" defTabSz="914378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2972" indent="-228594" algn="l" defTabSz="914378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AF8A-C7F9-4AEA-8F74-6E4525757BDA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9706-502B-4D52-A4AE-F99FD3BEF66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2573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AF8A-C7F9-4AEA-8F74-6E4525757BDA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9706-502B-4D52-A4AE-F99FD3BEF66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2573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AF8A-C7F9-4AEA-8F74-6E4525757BDA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9706-502B-4D52-A4AE-F99FD3BEF66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171450"/>
            <a:ext cx="6245352" cy="857250"/>
          </a:xfrm>
        </p:spPr>
        <p:txBody>
          <a:bodyPr vert="horz" lIns="91438" tIns="45719" rIns="91438" bIns="45719" rtlCol="0" anchor="ctr">
            <a:normAutofit/>
          </a:bodyPr>
          <a:lstStyle>
            <a:lvl1pPr algn="r" defTabSz="914378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1835247"/>
            <a:ext cx="5715000" cy="264839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2273618"/>
            <a:ext cx="1524000" cy="177165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AF8A-C7F9-4AEA-8F74-6E4525757BDA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9706-502B-4D52-A4AE-F99FD3BEF66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171450"/>
            <a:ext cx="6245352" cy="857250"/>
          </a:xfrm>
        </p:spPr>
        <p:txBody>
          <a:bodyPr vert="horz" lIns="91438" tIns="45719" rIns="91438" bIns="45719" rtlCol="0" anchor="ctr">
            <a:normAutofit/>
          </a:bodyPr>
          <a:lstStyle>
            <a:lvl1pPr algn="r" defTabSz="914378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1837944"/>
            <a:ext cx="5715000" cy="2647188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2273617"/>
            <a:ext cx="1527048" cy="1769364"/>
          </a:xfrm>
        </p:spPr>
        <p:txBody>
          <a:bodyPr vert="horz" lIns="91438" tIns="45719" rIns="91438" bIns="45719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marL="0" lvl="0" indent="0" algn="l" defTabSz="914378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AF8A-C7F9-4AEA-8F74-6E4525757BDA}" type="datetimeFigureOut">
              <a:rPr lang="ru-RU" smtClean="0">
                <a:solidFill>
                  <a:prstClr val="black"/>
                </a:solidFill>
              </a:rPr>
              <a:pPr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9706-502B-4D52-A4AE-F99FD3BEF66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714501"/>
            <a:ext cx="6248400" cy="288012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171450"/>
            <a:ext cx="62484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3622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 defTabSz="914378"/>
            <a:fld id="{B9E8AF8A-C7F9-4AEA-8F74-6E4525757BDA}" type="datetimeFigureOut">
              <a:rPr lang="ru-RU" smtClean="0">
                <a:solidFill>
                  <a:prstClr val="black"/>
                </a:solidFill>
              </a:rPr>
              <a:pPr defTabSz="914378"/>
              <a:t>15.08.2024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 defTabSz="914378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400050"/>
            <a:ext cx="762000" cy="45720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pPr defTabSz="914378"/>
            <a:fld id="{11869706-502B-4D52-A4AE-F99FD3BEF66F}" type="slidenum">
              <a:rPr lang="ru-RU" smtClean="0">
                <a:solidFill>
                  <a:prstClr val="black"/>
                </a:solidFill>
              </a:rPr>
              <a:pPr defTabSz="914378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defTabSz="914378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914378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8" indent="-457189" algn="l" defTabSz="914378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indent="-457189" algn="l" defTabSz="914378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indent="-457189" algn="l" defTabSz="914378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943" indent="-457189" algn="l" defTabSz="914378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2" indent="-457189" algn="l" defTabSz="914378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320" indent="-457189" algn="l" defTabSz="914378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509" indent="-457189" algn="l" defTabSz="914378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697" indent="-457189" algn="l" defTabSz="914378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верх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95727"/>
            <a:ext cx="9144000" cy="1247775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907704" y="3291830"/>
            <a:ext cx="7236296" cy="8949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Ігор БУДЗІНСЬКИЙ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начальник Управління лісового господарства та відтворення лісів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uk-UA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Державного агентства лісових ресурсів України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uk-UA" sz="1200" dirty="0">
              <a:latin typeface="Candar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63688" y="1851671"/>
            <a:ext cx="7380312" cy="14401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38" tIns="45719" rIns="91438" bIns="45719" rtlCol="0" anchor="b" anchorCtr="0">
            <a:noAutofit/>
          </a:bodyPr>
          <a:lstStyle/>
          <a:p>
            <a:pPr defTabSz="914378">
              <a:spcBef>
                <a:spcPct val="0"/>
              </a:spcBef>
            </a:pPr>
            <a:r>
              <a:rPr lang="ru-RU" sz="3200" b="1" dirty="0" err="1">
                <a:solidFill>
                  <a:prstClr val="white"/>
                </a:solidFill>
                <a:latin typeface="Candara" pitchFamily="34" charset="0"/>
              </a:rPr>
              <a:t>Необхідність</a:t>
            </a:r>
            <a:r>
              <a:rPr lang="ru-RU" sz="3200" b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sz="3200" b="1" dirty="0" err="1">
                <a:solidFill>
                  <a:prstClr val="white"/>
                </a:solidFill>
                <a:latin typeface="Candara" pitchFamily="34" charset="0"/>
              </a:rPr>
              <a:t>змін</a:t>
            </a:r>
            <a:r>
              <a:rPr lang="ru-RU" sz="3200" b="1" dirty="0">
                <a:solidFill>
                  <a:prstClr val="white"/>
                </a:solidFill>
                <a:latin typeface="Candara" pitchFamily="34" charset="0"/>
              </a:rPr>
              <a:t> до </a:t>
            </a:r>
            <a:r>
              <a:rPr lang="ru-RU" sz="3200" b="1" dirty="0" err="1">
                <a:solidFill>
                  <a:prstClr val="white"/>
                </a:solidFill>
                <a:latin typeface="Candara" pitchFamily="34" charset="0"/>
              </a:rPr>
              <a:t>лісового</a:t>
            </a:r>
            <a:r>
              <a:rPr lang="ru-RU" sz="3200" b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sz="3200" b="1" dirty="0" err="1">
                <a:solidFill>
                  <a:prstClr val="white"/>
                </a:solidFill>
                <a:latin typeface="Candara" pitchFamily="34" charset="0"/>
              </a:rPr>
              <a:t>законодавства</a:t>
            </a:r>
            <a:r>
              <a:rPr lang="ru-RU" sz="3200" b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sz="3200" b="1" dirty="0" err="1">
                <a:solidFill>
                  <a:prstClr val="white"/>
                </a:solidFill>
                <a:latin typeface="Candara" pitchFamily="34" charset="0"/>
              </a:rPr>
              <a:t>України</a:t>
            </a:r>
            <a:r>
              <a:rPr lang="ru-RU" sz="3200" b="1" dirty="0">
                <a:solidFill>
                  <a:prstClr val="white"/>
                </a:solidFill>
                <a:latin typeface="Candara" pitchFamily="34" charset="0"/>
              </a:rPr>
              <a:t> у </a:t>
            </a:r>
            <a:r>
              <a:rPr lang="ru-RU" sz="3200" b="1" dirty="0" err="1">
                <a:solidFill>
                  <a:prstClr val="white"/>
                </a:solidFill>
                <a:latin typeface="Candara" pitchFamily="34" charset="0"/>
              </a:rPr>
              <a:t>зв'язку</a:t>
            </a:r>
            <a:r>
              <a:rPr lang="ru-RU" sz="3200" b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sz="3200" b="1" dirty="0" err="1">
                <a:solidFill>
                  <a:prstClr val="white"/>
                </a:solidFill>
                <a:latin typeface="Candara" pitchFamily="34" charset="0"/>
              </a:rPr>
              <a:t>з</a:t>
            </a:r>
            <a:r>
              <a:rPr lang="ru-RU" sz="3200" b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sz="3200" b="1" dirty="0" err="1">
                <a:solidFill>
                  <a:prstClr val="white"/>
                </a:solidFill>
                <a:latin typeface="Candara" pitchFamily="34" charset="0"/>
              </a:rPr>
              <a:t>євроінтеграційними</a:t>
            </a:r>
            <a:r>
              <a:rPr lang="ru-RU" sz="3200" b="1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sz="3200" b="1" dirty="0" err="1">
                <a:solidFill>
                  <a:prstClr val="white"/>
                </a:solidFill>
                <a:latin typeface="Candara" pitchFamily="34" charset="0"/>
              </a:rPr>
              <a:t>процесами</a:t>
            </a:r>
            <a:endParaRPr lang="ru-RU" sz="3200" b="1" dirty="0">
              <a:solidFill>
                <a:prstClr val="white"/>
              </a:solidFill>
              <a:latin typeface="Candara" pitchFamily="34" charset="0"/>
            </a:endParaRPr>
          </a:p>
        </p:txBody>
      </p:sp>
      <p:pic>
        <p:nvPicPr>
          <p:cNvPr id="10" name="Picture 5" descr="C:\Users\userpcz\Documents\Бланки+\logo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23678"/>
            <a:ext cx="129614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267494"/>
            <a:ext cx="7200800" cy="857250"/>
          </a:xfrm>
        </p:spPr>
        <p:txBody>
          <a:bodyPr vert="horz" lIns="91438" tIns="45719" rIns="91438" bIns="45719" rtlCol="0" anchor="ctr">
            <a:noAutofit/>
          </a:bodyPr>
          <a:lstStyle/>
          <a:p>
            <a:pPr algn="l" defTabSz="914400" fontAlgn="base"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uk-UA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Директива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Європейського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парламенту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і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ради 2011/92/ЄС </a:t>
            </a:r>
            <a:b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</a:b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про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оцінювання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впливу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деяких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публічних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і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приватних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проектів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на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довкілля</a:t>
            </a:r>
            <a:endParaRPr lang="uk-UA" sz="1800" b="1" cap="none" spc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5536" y="1779662"/>
            <a:ext cx="8496944" cy="26314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На офіційному сайті Кабінету Міністрів України оприлюднений офіційний переклад Директиви Європейського парламенту і ради 2011/92/ЄС від 13 грудня 2011 року про оцінювання впливу деяких публічних і приватних проектів на довкілля (кодифікація) (далі – Директива).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Відповідно до вимог статті 4(2) та підпункту (d) пункту 1 Додатку ІІ даної Директиви проекти, що стосуються </a:t>
            </a:r>
            <a:r>
              <a:rPr kumimoji="0" lang="uk-UA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лісорозведення та вирубування дерев і чагарників у разі зміни цільового призначення земель 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Initial </a:t>
            </a:r>
            <a:r>
              <a:rPr kumimoji="0" lang="en-US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afforestation</a:t>
            </a: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deforestation</a:t>
            </a: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for the purposes of conversion to another type of land use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), підлягають оцінці впливу на довкілля.</a:t>
            </a: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При цьому, країни самостійно визначають необхідність проведення у таких випадках оцінку впливу на довкілля.</a:t>
            </a:r>
            <a:endParaRPr kumimoji="0" lang="uk-UA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cs typeface="Arial" pitchFamily="34" charset="0"/>
            </a:endParaRPr>
          </a:p>
        </p:txBody>
      </p:sp>
      <p:pic>
        <p:nvPicPr>
          <p:cNvPr id="9" name="Picture 2" descr="\\192.168.0.207\FileServer\18. ZAGALNA\АРТЕМ\icons\planet-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3478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267494"/>
            <a:ext cx="7200800" cy="857250"/>
          </a:xfrm>
        </p:spPr>
        <p:txBody>
          <a:bodyPr vert="horz" lIns="91438" tIns="45719" rIns="91438" bIns="45719" rtlCol="0" anchor="ctr">
            <a:noAutofit/>
          </a:bodyPr>
          <a:lstStyle/>
          <a:p>
            <a:pPr algn="l" defTabSz="914400" fontAlgn="base"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Конвенція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про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оцінку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впливу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на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навколишнє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середовище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у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транскордонному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контексті</a:t>
            </a:r>
            <a:endParaRPr lang="uk-UA" sz="1800" b="1" cap="none" spc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67544" y="1203598"/>
            <a:ext cx="8496944" cy="289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Конвенції про оцінку впливу на навколишнє середовище у транскордонному контексті, прийнятій 25.02.1991 в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Еспоо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(Фінляндія) та ратифікованій в Україні Законом від 19.03.99 № 534-XIV  (далі – Конвенція), невірно перекладено назва виду діяльності, яка може чинити значний шкідливий транскордонний вплив і потребує встановлення процедури оцінки впливу на навколишнє середовище, зазначену у пункті 17 Додатку І, а саме: </a:t>
            </a: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deforestation of large areas</a:t>
            </a: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перекладено як </a:t>
            </a: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«вируб лісів на великих площах»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 Насправді термін </a:t>
            </a: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deforestation</a:t>
            </a: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в Євросоюзі означає </a:t>
            </a:r>
            <a:r>
              <a:rPr kumimoji="0" lang="uk-UA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знелісення</a:t>
            </a: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 території із подальшою зміною цільового призначення земель (без подальшого відновлення на цій території лісів)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ndara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Лісогосподарські заходи, а саме проведення різних видів рубок в англомовному перекладі визначаються зовсім іншими термінами. Наприклад, рубка головного користування – «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inal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felling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», санітарні рубки – «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sanitary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cuttinngs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», різного виду рубки догляду – «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thinning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», заготівля деревини – «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arvesting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logging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».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Отже, </a:t>
            </a: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невірний переклад терміну «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deforestation</a:t>
            </a: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» призводить до невірного тлумачення та застосування вимог Директиви та Конвенції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ndara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" name="Picture 2" descr="\\192.168.0.207\FileServer\18. ZAGALNA\АРТЕМ\icons\planet-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3478"/>
            <a:ext cx="1080120" cy="10801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4227935"/>
            <a:ext cx="8496944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200" dirty="0">
                <a:latin typeface="Candara" pitchFamily="34" charset="0"/>
              </a:rPr>
              <a:t>Підтвердженням цього є Регламент 2023/1115 Європейського Парламенту та Ради від 31 травня 2023 року (</a:t>
            </a:r>
            <a:r>
              <a:rPr lang="en-US" sz="1200" dirty="0">
                <a:latin typeface="Candara" pitchFamily="34" charset="0"/>
              </a:rPr>
              <a:t>EUDR) </a:t>
            </a:r>
            <a:r>
              <a:rPr lang="uk-UA" sz="1200" dirty="0">
                <a:latin typeface="Candara" pitchFamily="34" charset="0"/>
              </a:rPr>
              <a:t>про надходження на ринок Союзу та експорт з Союзу певних товарів і продуктів, пов'язаних із </a:t>
            </a:r>
            <a:r>
              <a:rPr lang="uk-UA" sz="1200" dirty="0" err="1">
                <a:latin typeface="Candara" pitchFamily="34" charset="0"/>
              </a:rPr>
              <a:t>знелісенням</a:t>
            </a:r>
            <a:r>
              <a:rPr lang="uk-UA" sz="1200" dirty="0">
                <a:latin typeface="Candara" pitchFamily="34" charset="0"/>
              </a:rPr>
              <a:t> і деградацією лісів та анулювання Регламент (ЄС) № 995/2010 (</a:t>
            </a:r>
            <a:r>
              <a:rPr lang="en-US" sz="1200" dirty="0">
                <a:latin typeface="Candara" pitchFamily="34" charset="0"/>
              </a:rPr>
              <a:t>EUTR). </a:t>
            </a:r>
            <a:r>
              <a:rPr lang="uk-UA" sz="1200" dirty="0">
                <a:latin typeface="Candara" pitchFamily="34" charset="0"/>
              </a:rPr>
              <a:t>У статті 2 цього Регламенту у визначеннях чітко зазначено, що </a:t>
            </a:r>
            <a:r>
              <a:rPr lang="en-US" sz="1200" b="1" dirty="0">
                <a:latin typeface="Candara" pitchFamily="34" charset="0"/>
              </a:rPr>
              <a:t>deforestation (</a:t>
            </a:r>
            <a:r>
              <a:rPr lang="uk-UA" sz="1200" b="1" dirty="0" err="1">
                <a:latin typeface="Candara" pitchFamily="34" charset="0"/>
              </a:rPr>
              <a:t>знелісення</a:t>
            </a:r>
            <a:r>
              <a:rPr lang="uk-UA" sz="1200" b="1" dirty="0">
                <a:latin typeface="Candara" pitchFamily="34" charset="0"/>
              </a:rPr>
              <a:t>) </a:t>
            </a:r>
            <a:r>
              <a:rPr lang="uk-UA" sz="1200" dirty="0">
                <a:latin typeface="Candara" pitchFamily="34" charset="0"/>
              </a:rPr>
              <a:t>– </a:t>
            </a:r>
            <a:r>
              <a:rPr lang="uk-UA" sz="1200" b="1" dirty="0">
                <a:latin typeface="Candara" pitchFamily="34" charset="0"/>
              </a:rPr>
              <a:t>перетворення лісу в сільськогосподарське використання, спричинене людиною чи ні.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123478"/>
            <a:ext cx="7200800" cy="1152128"/>
          </a:xfrm>
        </p:spPr>
        <p:txBody>
          <a:bodyPr vert="horz" lIns="91438" tIns="45719" rIns="91438" bIns="45719" rtlCol="0" anchor="ctr">
            <a:noAutofit/>
          </a:bodyPr>
          <a:lstStyle/>
          <a:p>
            <a:pPr algn="l" defTabSz="914400" fontAlgn="base"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Регламент (ЄС) № 1143/2014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Європейського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Парламенту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і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Ради </a:t>
            </a:r>
            <a:b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</a:b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від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22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жовтня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2014 року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щодо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запобігання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проникнення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і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управління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розповсюдженням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інвазійних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чужорідних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видів</a:t>
            </a:r>
            <a:endParaRPr lang="ru-RU" sz="1800" b="1" cap="none" spc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Courier New" pitchFamily="49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1347614"/>
            <a:ext cx="8784976" cy="23852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ts val="600"/>
              </a:spcAft>
            </a:pPr>
            <a:r>
              <a:rPr lang="uk-UA" dirty="0"/>
              <a:t>Стаття 4 (параграф 3) - інвазійні чужорідні види повинні бути внесені до переліку Європейського Союзу тільки за умови, що вони відповідають усім п'яти критеріям, з яких три основані на наявних наукових даних.</a:t>
            </a:r>
          </a:p>
          <a:p>
            <a:pPr indent="180975" algn="just" fontAlgn="base">
              <a:spcBef>
                <a:spcPct val="0"/>
              </a:spcBef>
              <a:spcAft>
                <a:spcPts val="600"/>
              </a:spcAft>
            </a:pPr>
            <a:r>
              <a:rPr lang="uk-UA" dirty="0"/>
              <a:t>Стаття 5 (параграф 1) - з метою складання переліків інвазійних чужорідних видів, які становлять загрозу всьому Союзу, обов'язкове проведення оцінювання ризику стосовно поточного та потенційного ареалу інвазійних чужорідних видів, з урахуванням восьми вимог, серед яких опис відомих напрямів використання виду і соціально-економічних вигід, отриманих від такого використання.</a:t>
            </a:r>
          </a:p>
        </p:txBody>
      </p:sp>
      <p:pic>
        <p:nvPicPr>
          <p:cNvPr id="9" name="Picture 2" descr="\\192.168.0.207\FileServer\18. ZAGALNA\АРТЕМ\icons\planet-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3478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123478"/>
            <a:ext cx="7200800" cy="1152128"/>
          </a:xfrm>
        </p:spPr>
        <p:txBody>
          <a:bodyPr vert="horz" lIns="91438" tIns="45719" rIns="91438" bIns="45719" rtlCol="0" anchor="ctr">
            <a:noAutofit/>
          </a:bodyPr>
          <a:lstStyle/>
          <a:p>
            <a:pPr algn="l" defTabSz="914400" fontAlgn="base"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Регламент (ЄС) 2024/1991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Європейського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Парламенту та Ради </a:t>
            </a:r>
            <a:b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</a:b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від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24.06.2024 </a:t>
            </a:r>
            <a:b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</a:b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про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відновлення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природи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та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внесення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змін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до Регламенту (ЄС) 2022/869 (Текст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стосується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ЄЕЗ)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1347614"/>
            <a:ext cx="8784976" cy="20621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ts val="600"/>
              </a:spcAft>
            </a:pPr>
            <a:r>
              <a:rPr lang="uk-UA" sz="1600" dirty="0">
                <a:solidFill>
                  <a:schemeClr val="lt1"/>
                </a:solidFill>
              </a:rPr>
              <a:t>61) Нова лісова стратегія ЄС до 2030 року окреслила необхідність відновлення лісового </a:t>
            </a:r>
            <a:r>
              <a:rPr lang="uk-UA" sz="1600" dirty="0" err="1">
                <a:solidFill>
                  <a:schemeClr val="lt1"/>
                </a:solidFill>
              </a:rPr>
              <a:t>біорізноманіття</a:t>
            </a:r>
            <a:r>
              <a:rPr lang="uk-UA" sz="1600" dirty="0">
                <a:solidFill>
                  <a:schemeClr val="lt1"/>
                </a:solidFill>
              </a:rPr>
              <a:t>. Ліси та інші лісисті землі займають понад 43,5% території Союзу. Лісові екосистеми, які містять багате </a:t>
            </a:r>
            <a:r>
              <a:rPr lang="uk-UA" sz="1600" dirty="0" err="1">
                <a:solidFill>
                  <a:schemeClr val="lt1"/>
                </a:solidFill>
              </a:rPr>
              <a:t>біорізноманіття</a:t>
            </a:r>
            <a:r>
              <a:rPr lang="uk-UA" sz="1600" dirty="0">
                <a:solidFill>
                  <a:schemeClr val="lt1"/>
                </a:solidFill>
              </a:rPr>
              <a:t>, вразливі до зміни клімату, але також є природним союзником у адаптації та боротьбі зі зміною клімату та пов’язаними з кліматом ризиками, в тому числі через свої функції накопичення та поглинання вуглецю, а також забезпечують багато інших життєво важливих </a:t>
            </a:r>
            <a:r>
              <a:rPr lang="uk-UA" sz="1600" dirty="0" err="1">
                <a:solidFill>
                  <a:schemeClr val="lt1"/>
                </a:solidFill>
              </a:rPr>
              <a:t>екосистемних</a:t>
            </a:r>
            <a:r>
              <a:rPr lang="uk-UA" sz="1600" dirty="0">
                <a:solidFill>
                  <a:schemeClr val="lt1"/>
                </a:solidFill>
              </a:rPr>
              <a:t> послуг та переваги, такі як забезпечення деревиною, харчовими та іншими </a:t>
            </a:r>
            <a:r>
              <a:rPr lang="uk-UA" sz="1600" dirty="0" err="1">
                <a:solidFill>
                  <a:schemeClr val="lt1"/>
                </a:solidFill>
              </a:rPr>
              <a:t>недеревними</a:t>
            </a:r>
            <a:r>
              <a:rPr lang="uk-UA" sz="1600" dirty="0">
                <a:solidFill>
                  <a:schemeClr val="lt1"/>
                </a:solidFill>
              </a:rPr>
              <a:t> продуктами, регулювання клімату, захист ґрунтів та боротьба з ерозією, а також очищення повітря та води.</a:t>
            </a:r>
          </a:p>
        </p:txBody>
      </p:sp>
      <p:pic>
        <p:nvPicPr>
          <p:cNvPr id="9" name="Picture 2" descr="\\192.168.0.207\FileServer\18. ZAGALNA\АРТЕМ\icons\planet-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3478"/>
            <a:ext cx="1080120" cy="10801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3507854"/>
            <a:ext cx="8784976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62) Необхідно запровадити заходи з відновлення, щоб збільшити </a:t>
            </a:r>
            <a:r>
              <a:rPr lang="uk-UA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біорізноманіття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лісових екосистем у всьому Союзі, включно з територіями, не охопленими типами місць існування, які підпадають під дію Директиви 92/43/ЄЕС.  За відсутності загального методу оцінки стану лісових екосистем доцільно встановити загальне зобов’язання щодо покращення </a:t>
            </a:r>
            <a:r>
              <a:rPr lang="uk-UA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біорізноманіття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в лісових екосистемах і вимірювати виконання цього зобов’язання на основі 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ПЕРЕЛІКу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ІНДИКАТОРІВ БІОРІЗНОМАНІТТЯ ДЛЯ ЛІСОВИХ ЕКОСИСТЕМ  -  ДОДАТОК VI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123478"/>
            <a:ext cx="7200800" cy="1152128"/>
          </a:xfrm>
        </p:spPr>
        <p:txBody>
          <a:bodyPr vert="horz" lIns="91438" tIns="45719" rIns="91438" bIns="45719" rtlCol="0" anchor="ctr">
            <a:noAutofit/>
          </a:bodyPr>
          <a:lstStyle/>
          <a:p>
            <a:pPr algn="l" defTabSz="914400" fontAlgn="base"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Регламент (ЄС) 2024/1991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Європейського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Парламенту та Ради </a:t>
            </a:r>
            <a:b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</a:b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від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24.06.2024 </a:t>
            </a:r>
            <a:b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</a:b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про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відновлення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природи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та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внесення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змін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до Регламенту (ЄС) 2022/869 (Текст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стосується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ЄЕЗ)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1347614"/>
            <a:ext cx="8784976" cy="37702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ts val="600"/>
              </a:spcAft>
            </a:pPr>
            <a:r>
              <a:rPr lang="uk-UA" sz="1600" dirty="0"/>
              <a:t>Стаття 12 Відновлення лісових екосистем</a:t>
            </a:r>
          </a:p>
          <a:p>
            <a:pPr indent="180975" algn="just" fontAlgn="base">
              <a:spcBef>
                <a:spcPct val="0"/>
              </a:spcBef>
              <a:spcAft>
                <a:spcPts val="600"/>
              </a:spcAft>
            </a:pPr>
            <a:r>
              <a:rPr lang="uk-UA" sz="1600" dirty="0"/>
              <a:t>1. Держави-члени впроваджують заходи з відновлення, необхідні для підвищення </a:t>
            </a:r>
            <a:r>
              <a:rPr lang="uk-UA" sz="1600" dirty="0" err="1"/>
              <a:t>біорізноманіття</a:t>
            </a:r>
            <a:r>
              <a:rPr lang="uk-UA" sz="1600" dirty="0"/>
              <a:t> лісових екосистем, на додаток до територій, які підлягають заходам з відновлення відповідно до статті 4(1), (4) і (7), враховуючи при цьому ризики лісових пожеж.</a:t>
            </a:r>
          </a:p>
          <a:p>
            <a:pPr indent="180975" algn="just" fontAlgn="base">
              <a:spcBef>
                <a:spcPct val="0"/>
              </a:spcBef>
              <a:spcAft>
                <a:spcPts val="600"/>
              </a:spcAft>
            </a:pPr>
            <a:r>
              <a:rPr lang="uk-UA" sz="1600" dirty="0"/>
              <a:t>2. Держави-члени повинні досягти тенденції зростання на національному рівні індексу звичайних лісових птахів, як зазначено в Додатку </a:t>
            </a:r>
            <a:r>
              <a:rPr lang="en-US" sz="1600" dirty="0"/>
              <a:t>VI, </a:t>
            </a:r>
            <a:r>
              <a:rPr lang="uk-UA" sz="1600" dirty="0"/>
              <a:t>виміряного в період з 18 серпня 2024 року до 31 грудня 2030 року та кожні шість років після цього, до досягнення задовільних рівнів які встановлені відповідно до статті 14(5).</a:t>
            </a:r>
          </a:p>
          <a:p>
            <a:pPr indent="180975" algn="just" fontAlgn="base">
              <a:spcBef>
                <a:spcPct val="0"/>
              </a:spcBef>
              <a:spcAft>
                <a:spcPts val="600"/>
              </a:spcAft>
            </a:pPr>
            <a:r>
              <a:rPr lang="uk-UA" sz="1600" dirty="0"/>
              <a:t>3. Держави-члени повинні досягти тенденції до зростання на національному рівні принаймні шести із семи наступних індикаторів для лісових екосистем, як зазначено в Додатку </a:t>
            </a:r>
            <a:r>
              <a:rPr lang="en-US" sz="1600" dirty="0"/>
              <a:t>VI, </a:t>
            </a:r>
            <a:r>
              <a:rPr lang="uk-UA" sz="1600" dirty="0"/>
              <a:t>вибраних на основі їх здатності продемонструвати збільшення </a:t>
            </a:r>
            <a:r>
              <a:rPr lang="uk-UA" sz="1600" dirty="0" err="1"/>
              <a:t>біорізноманіття</a:t>
            </a:r>
            <a:r>
              <a:rPr lang="uk-UA" sz="1600" dirty="0"/>
              <a:t> лісових екосистем у відповідній державі-члені. Тенденція повинна вимірюватися в період з 18 серпня 2024 року до 31 грудня 2030 року та кожні шість років після цього, доки не будуть досягнуті задовільні рівні, встановлені відповідно до статті 14(5):</a:t>
            </a:r>
          </a:p>
        </p:txBody>
      </p:sp>
      <p:pic>
        <p:nvPicPr>
          <p:cNvPr id="9" name="Picture 2" descr="\\192.168.0.207\FileServer\18. ZAGALNA\АРТЕМ\icons\planet-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3478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123478"/>
            <a:ext cx="7200800" cy="1152128"/>
          </a:xfrm>
        </p:spPr>
        <p:txBody>
          <a:bodyPr vert="horz" lIns="91438" tIns="45719" rIns="91438" bIns="45719" rtlCol="0" anchor="ctr">
            <a:noAutofit/>
          </a:bodyPr>
          <a:lstStyle/>
          <a:p>
            <a:pPr algn="l" defTabSz="914400" fontAlgn="base"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Регламент (ЄС) 2024/1991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Європейського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Парламенту та Ради </a:t>
            </a:r>
            <a:b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</a:b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від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24.06.2024 </a:t>
            </a:r>
            <a:b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</a:b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про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відновлення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природи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та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внесення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змін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до Регламенту (ЄС) 2022/869 (Текст </a:t>
            </a:r>
            <a:r>
              <a:rPr lang="ru-RU" sz="1800" b="1" cap="none" spc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стосується</a:t>
            </a:r>
            <a:r>
              <a:rPr lang="ru-RU" sz="1800" b="1" cap="none" spc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Courier New" pitchFamily="49" charset="0"/>
              </a:rPr>
              <a:t> ЄЕЗ)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1347614"/>
            <a:ext cx="8784976" cy="270843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180975" algn="just" fontAlgn="base">
              <a:spcBef>
                <a:spcPct val="0"/>
              </a:spcBef>
              <a:spcAft>
                <a:spcPts val="600"/>
              </a:spcAft>
            </a:pPr>
            <a:r>
              <a:rPr lang="uk-UA" sz="1600" dirty="0"/>
              <a:t>Стаття 13 Посадка трьох мільярдів додаткових дерев</a:t>
            </a:r>
          </a:p>
          <a:p>
            <a:pPr indent="180975" algn="just" fontAlgn="base">
              <a:spcBef>
                <a:spcPct val="0"/>
              </a:spcBef>
              <a:spcAft>
                <a:spcPts val="600"/>
              </a:spcAft>
            </a:pPr>
            <a:r>
              <a:rPr lang="uk-UA" sz="1600" dirty="0"/>
              <a:t>1. При визначенні та впровадженні заходів з відновлення для виконання цілей і зобов’язань, викладених у статтях 4 і 8–12, держави-члени прагнуть сприяти виконанню зобов’язань висадити принаймні три мільярди додаткових дерев до 2030 року на рівні Союзу.</a:t>
            </a:r>
          </a:p>
          <a:p>
            <a:pPr indent="180975" algn="just" fontAlgn="base">
              <a:spcBef>
                <a:spcPct val="0"/>
              </a:spcBef>
              <a:spcAft>
                <a:spcPts val="600"/>
              </a:spcAft>
            </a:pPr>
            <a:r>
              <a:rPr lang="uk-UA" sz="1600" dirty="0"/>
              <a:t>2. Держави-члени повинні забезпечити, щоб їхній внесок у виконання зобов’язань, викладених у параграфі 1, досягався з повною повагою до екологічних принципів, у тому числі шляхом забезпечення різноманіття видів і вікової структури, надання пріоритету місцевим видам дерев, за винятком, у дуже особливих випадках, та немісцеві види, адаптовані до місцевого ґрунту, кліматичного та екологічного контексту та умов середовища існування, які відіграють важливу роль у сприянні підвищенню стійкості до зміни клімату…</a:t>
            </a:r>
          </a:p>
        </p:txBody>
      </p:sp>
      <p:pic>
        <p:nvPicPr>
          <p:cNvPr id="9" name="Picture 2" descr="\\192.168.0.207\FileServer\18. ZAGALNA\АРТЕМ\icons\planet-ear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3478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5486"/>
            <a:ext cx="7308304" cy="86409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38" tIns="45719" rIns="91438" bIns="45719" rtlCol="0" anchor="ctr" anchorCtr="0">
            <a:noAutofit/>
          </a:bodyPr>
          <a:lstStyle/>
          <a:p>
            <a:pPr algn="l"/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Необхідні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зміни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в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українському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законодавстві</a:t>
            </a:r>
            <a:endParaRPr lang="uk-UA" altLang="uk-UA" sz="2400" b="1" i="1" spc="0" dirty="0">
              <a:solidFill>
                <a:prstClr val="white"/>
              </a:solidFill>
              <a:latin typeface="Candara" pitchFamily="34" charset="0"/>
            </a:endParaRPr>
          </a:p>
        </p:txBody>
      </p:sp>
      <p:pic>
        <p:nvPicPr>
          <p:cNvPr id="3" name="Picture 5" descr="C:\Users\userpcz\Documents\Бланки+\logo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780" y="224853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\\192.168.0.207\FileServer\18. ZAGALNA\АРТЕМ\icons\planet-ear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50" y="1275606"/>
            <a:ext cx="1378722" cy="13787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6" y="1316251"/>
            <a:ext cx="7200800" cy="163121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000" dirty="0"/>
              <a:t>Враховувати вимоги ЄС до сталого управління лісами, охорони природи та боротьби з незаконною вирубкою, </a:t>
            </a:r>
            <a:r>
              <a:rPr lang="uk-UA" sz="2000" dirty="0" err="1"/>
              <a:t>знелісенням</a:t>
            </a:r>
            <a:r>
              <a:rPr lang="uk-UA" sz="2000" dirty="0"/>
              <a:t> та деградацією лісів – </a:t>
            </a:r>
          </a:p>
          <a:p>
            <a:r>
              <a:rPr lang="uk-UA" sz="2000" dirty="0"/>
              <a:t>необхідно розробити нові нормативно-правові акти або внести зміни до чинних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1925452" y="3204136"/>
            <a:ext cx="7128792" cy="14773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Вдосконалити системи обліку та моніторингу лісів. </a:t>
            </a:r>
          </a:p>
          <a:p>
            <a:r>
              <a:rPr lang="uk-UA" dirty="0"/>
              <a:t>Важливо, щоб дані про стан лісів були актуальними, точними та доступними. </a:t>
            </a:r>
          </a:p>
          <a:p>
            <a:r>
              <a:rPr lang="uk-UA" dirty="0"/>
              <a:t>Це дозволить ефективніше планувати заходи з охорони та відновлення лісів, а також забезпечить прозорість у використанні лісових ресурсів.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5486"/>
            <a:ext cx="7308304" cy="86409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38" tIns="45719" rIns="91438" bIns="45719" rtlCol="0" anchor="ctr" anchorCtr="0">
            <a:noAutofit/>
          </a:bodyPr>
          <a:lstStyle/>
          <a:p>
            <a:pPr algn="l"/>
            <a:r>
              <a:rPr lang="ru-RU" altLang="uk-UA" sz="2000" b="1" spc="0" dirty="0" err="1">
                <a:solidFill>
                  <a:prstClr val="white"/>
                </a:solidFill>
                <a:latin typeface="Candara" pitchFamily="34" charset="0"/>
              </a:rPr>
              <a:t>Роз’яснювальна</a:t>
            </a:r>
            <a:r>
              <a:rPr lang="ru-RU" altLang="uk-UA" sz="20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000" b="1" spc="0" dirty="0" err="1">
                <a:solidFill>
                  <a:prstClr val="white"/>
                </a:solidFill>
                <a:latin typeface="Candara" pitchFamily="34" charset="0"/>
              </a:rPr>
              <a:t>зустріч</a:t>
            </a:r>
            <a:r>
              <a:rPr lang="ru-RU" altLang="uk-UA" sz="20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000" b="1" spc="0" dirty="0" err="1">
                <a:solidFill>
                  <a:prstClr val="white"/>
                </a:solidFill>
                <a:latin typeface="Candara" pitchFamily="34" charset="0"/>
              </a:rPr>
              <a:t>Європейської</a:t>
            </a:r>
            <a:r>
              <a:rPr lang="ru-RU" altLang="uk-UA" sz="20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000" b="1" spc="0" dirty="0" err="1">
                <a:solidFill>
                  <a:prstClr val="white"/>
                </a:solidFill>
                <a:latin typeface="Candara" pitchFamily="34" charset="0"/>
              </a:rPr>
              <a:t>Комісії</a:t>
            </a:r>
            <a:r>
              <a:rPr lang="ru-RU" altLang="uk-UA" sz="2000" b="1" spc="0" dirty="0">
                <a:solidFill>
                  <a:prstClr val="white"/>
                </a:solidFill>
                <a:latin typeface="Candara" pitchFamily="34" charset="0"/>
              </a:rPr>
              <a:t> та </a:t>
            </a:r>
            <a:r>
              <a:rPr lang="ru-RU" altLang="uk-UA" sz="2000" b="1" spc="0" dirty="0" err="1">
                <a:solidFill>
                  <a:prstClr val="white"/>
                </a:solidFill>
                <a:latin typeface="Candara" pitchFamily="34" charset="0"/>
              </a:rPr>
              <a:t>України</a:t>
            </a:r>
            <a:r>
              <a:rPr lang="ru-RU" altLang="uk-UA" sz="20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000" b="1" spc="0" dirty="0" err="1">
                <a:solidFill>
                  <a:prstClr val="white"/>
                </a:solidFill>
                <a:latin typeface="Candara" pitchFamily="34" charset="0"/>
              </a:rPr>
              <a:t>щодо</a:t>
            </a:r>
            <a:r>
              <a:rPr lang="ru-RU" altLang="uk-UA" sz="20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000" b="1" spc="0" dirty="0" err="1">
                <a:solidFill>
                  <a:prstClr val="white"/>
                </a:solidFill>
                <a:latin typeface="Candara" pitchFamily="34" charset="0"/>
              </a:rPr>
              <a:t>здійснення</a:t>
            </a:r>
            <a:r>
              <a:rPr lang="ru-RU" altLang="uk-UA" sz="20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000" b="1" spc="0" dirty="0" err="1">
                <a:solidFill>
                  <a:prstClr val="white"/>
                </a:solidFill>
                <a:latin typeface="Candara" pitchFamily="34" charset="0"/>
              </a:rPr>
              <a:t>офіційного</a:t>
            </a:r>
            <a:r>
              <a:rPr lang="ru-RU" altLang="uk-UA" sz="20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000" b="1" spc="0" dirty="0" err="1">
                <a:solidFill>
                  <a:prstClr val="white"/>
                </a:solidFill>
                <a:latin typeface="Candara" pitchFamily="34" charset="0"/>
              </a:rPr>
              <a:t>скринінгу</a:t>
            </a:r>
            <a:r>
              <a:rPr lang="ru-RU" altLang="uk-UA" sz="2000" b="1" spc="0" dirty="0">
                <a:solidFill>
                  <a:prstClr val="white"/>
                </a:solidFill>
                <a:latin typeface="Candara" pitchFamily="34" charset="0"/>
              </a:rPr>
              <a:t> в рамках переговорного </a:t>
            </a:r>
            <a:r>
              <a:rPr lang="ru-RU" altLang="uk-UA" sz="2000" b="1" spc="0" dirty="0" err="1">
                <a:solidFill>
                  <a:prstClr val="white"/>
                </a:solidFill>
                <a:latin typeface="Candara" pitchFamily="34" charset="0"/>
              </a:rPr>
              <a:t>розділу</a:t>
            </a:r>
            <a:r>
              <a:rPr lang="ru-RU" altLang="uk-UA" sz="2000" b="1" spc="0" dirty="0">
                <a:solidFill>
                  <a:prstClr val="white"/>
                </a:solidFill>
                <a:latin typeface="Candara" pitchFamily="34" charset="0"/>
              </a:rPr>
              <a:t> 27 «</a:t>
            </a:r>
            <a:r>
              <a:rPr lang="ru-RU" altLang="uk-UA" sz="2000" b="1" spc="0" dirty="0" err="1">
                <a:solidFill>
                  <a:prstClr val="white"/>
                </a:solidFill>
                <a:latin typeface="Candara" pitchFamily="34" charset="0"/>
              </a:rPr>
              <a:t>Довкілля</a:t>
            </a:r>
            <a:r>
              <a:rPr lang="ru-RU" altLang="uk-UA" sz="2000" b="1" spc="0" dirty="0">
                <a:solidFill>
                  <a:prstClr val="white"/>
                </a:solidFill>
                <a:latin typeface="Candara" pitchFamily="34" charset="0"/>
              </a:rPr>
              <a:t> та </a:t>
            </a:r>
            <a:r>
              <a:rPr lang="ru-RU" altLang="uk-UA" sz="2000" b="1" spc="0" dirty="0" err="1">
                <a:solidFill>
                  <a:prstClr val="white"/>
                </a:solidFill>
                <a:latin typeface="Candara" pitchFamily="34" charset="0"/>
              </a:rPr>
              <a:t>зміни</a:t>
            </a:r>
            <a:r>
              <a:rPr lang="ru-RU" altLang="uk-UA" sz="20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000" b="1" spc="0" dirty="0" err="1">
                <a:solidFill>
                  <a:prstClr val="white"/>
                </a:solidFill>
                <a:latin typeface="Candara" pitchFamily="34" charset="0"/>
              </a:rPr>
              <a:t>клімату</a:t>
            </a:r>
            <a:r>
              <a:rPr lang="ru-RU" altLang="uk-UA" sz="2000" b="1" spc="0" dirty="0">
                <a:solidFill>
                  <a:prstClr val="white"/>
                </a:solidFill>
                <a:latin typeface="Candara" pitchFamily="34" charset="0"/>
              </a:rPr>
              <a:t>»  </a:t>
            </a:r>
            <a:endParaRPr lang="uk-UA" altLang="uk-UA" sz="2000" b="1" i="1" spc="0" dirty="0">
              <a:solidFill>
                <a:prstClr val="white"/>
              </a:solidFill>
              <a:latin typeface="Candara" pitchFamily="34" charset="0"/>
            </a:endParaRPr>
          </a:p>
        </p:txBody>
      </p:sp>
      <p:pic>
        <p:nvPicPr>
          <p:cNvPr id="3" name="Picture 5" descr="C:\Users\userpcz\Documents\Бланки+\logo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780" y="224853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47664" y="1173182"/>
            <a:ext cx="7560840" cy="353943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1700" dirty="0"/>
              <a:t>У кінці 2023 року розпочався переговорний процес про вступ України до ЄС.</a:t>
            </a:r>
          </a:p>
          <a:p>
            <a:pPr algn="just">
              <a:spcAft>
                <a:spcPts val="600"/>
              </a:spcAft>
            </a:pPr>
            <a:r>
              <a:rPr lang="uk-UA" sz="1700" dirty="0"/>
              <a:t>У травні 2024 року проведена роз’яснювальна зустріч Європейської Комісії та України щодо здійснення офіційного </a:t>
            </a:r>
            <a:r>
              <a:rPr lang="uk-UA" sz="1700" dirty="0" err="1"/>
              <a:t>скринінгу</a:t>
            </a:r>
            <a:r>
              <a:rPr lang="uk-UA" sz="1700" dirty="0"/>
              <a:t> в рамках переговорного розділу 27 «Довкілля та зміни клімату», який включає в себе </a:t>
            </a:r>
            <a:r>
              <a:rPr lang="uk-UA" sz="1700" dirty="0" err="1"/>
              <a:t>підрозділ\сферу</a:t>
            </a:r>
            <a:r>
              <a:rPr lang="uk-UA" sz="1700" dirty="0"/>
              <a:t> 03.30.60 </a:t>
            </a:r>
            <a:r>
              <a:rPr lang="uk-UA" sz="1700" dirty="0" err="1"/>
              <a:t>Forests</a:t>
            </a:r>
            <a:r>
              <a:rPr lang="uk-UA" sz="1700" dirty="0"/>
              <a:t> </a:t>
            </a:r>
            <a:r>
              <a:rPr lang="uk-UA" sz="1700" dirty="0" err="1"/>
              <a:t>and</a:t>
            </a:r>
            <a:r>
              <a:rPr lang="uk-UA" sz="1700" dirty="0"/>
              <a:t> </a:t>
            </a:r>
            <a:r>
              <a:rPr lang="uk-UA" sz="1700" dirty="0" err="1"/>
              <a:t>forestry</a:t>
            </a:r>
            <a:r>
              <a:rPr lang="uk-UA" sz="1700" dirty="0"/>
              <a:t>.</a:t>
            </a:r>
          </a:p>
          <a:p>
            <a:pPr algn="just">
              <a:spcAft>
                <a:spcPts val="600"/>
              </a:spcAft>
            </a:pPr>
            <a:r>
              <a:rPr lang="uk-UA" sz="1700" dirty="0"/>
              <a:t>Фактично це початок роботи щодо вступу до ЄС у рамках </a:t>
            </a:r>
            <a:r>
              <a:rPr lang="uk-UA" sz="1700" dirty="0" err="1"/>
              <a:t>довкіллєвого</a:t>
            </a:r>
            <a:r>
              <a:rPr lang="uk-UA" sz="1700" dirty="0"/>
              <a:t> треку.</a:t>
            </a:r>
          </a:p>
          <a:p>
            <a:pPr algn="just">
              <a:spcAft>
                <a:spcPts val="600"/>
              </a:spcAft>
            </a:pPr>
            <a:r>
              <a:rPr lang="uk-UA" sz="1700" dirty="0"/>
              <a:t>Зустріч відбувалася у змішаному форматі у Брюсселі та </a:t>
            </a:r>
            <a:r>
              <a:rPr lang="uk-UA" sz="1700" dirty="0" err="1"/>
              <a:t>онлайн</a:t>
            </a:r>
            <a:r>
              <a:rPr lang="uk-UA" sz="1700" dirty="0"/>
              <a:t> в Україні, на якій фахівці з України спілкувалися з європейськими колегами. До цієї зустріч українська сторона підготувала понад 300 </a:t>
            </a:r>
            <a:r>
              <a:rPr lang="uk-UA" sz="1700" dirty="0" err="1"/>
              <a:t>уточнювальних</a:t>
            </a:r>
            <a:r>
              <a:rPr lang="uk-UA" sz="1700" dirty="0"/>
              <a:t> питань до європейських експертів.</a:t>
            </a:r>
          </a:p>
          <a:p>
            <a:pPr algn="just">
              <a:spcAft>
                <a:spcPts val="600"/>
              </a:spcAft>
            </a:pPr>
            <a:r>
              <a:rPr lang="uk-UA" sz="1700" dirty="0"/>
              <a:t>Наступний етап – двосторонні зустрічі, де Україна представить своє бачення подальшого </a:t>
            </a:r>
            <a:r>
              <a:rPr lang="uk-UA" sz="1700" dirty="0" err="1"/>
              <a:t>євроінтеграційного</a:t>
            </a:r>
            <a:r>
              <a:rPr lang="uk-UA" sz="1700" dirty="0"/>
              <a:t> руху у </a:t>
            </a:r>
            <a:r>
              <a:rPr lang="uk-UA" sz="1700" dirty="0" err="1"/>
              <a:t>довкіллєвій</a:t>
            </a:r>
            <a:r>
              <a:rPr lang="uk-UA" sz="1700" dirty="0"/>
              <a:t> сфері.</a:t>
            </a:r>
          </a:p>
        </p:txBody>
      </p:sp>
      <p:pic>
        <p:nvPicPr>
          <p:cNvPr id="11" name="Picture 2" descr="\\192.168.0.207\FileServer\18. ZAGALNA\АРТЕМ\icons\planet-eart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950" y="1275606"/>
            <a:ext cx="1378722" cy="1378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5486"/>
            <a:ext cx="7308304" cy="86409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38" tIns="45719" rIns="91438" bIns="45719" rtlCol="0" anchor="ctr" anchorCtr="0">
            <a:noAutofit/>
          </a:bodyPr>
          <a:lstStyle/>
          <a:p>
            <a:pPr algn="l"/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Необхідні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зміни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в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українському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законодавстві</a:t>
            </a:r>
            <a:endParaRPr lang="uk-UA" altLang="uk-UA" sz="2400" b="1" i="1" spc="0" dirty="0">
              <a:solidFill>
                <a:prstClr val="white"/>
              </a:solidFill>
              <a:latin typeface="Candara" pitchFamily="34" charset="0"/>
            </a:endParaRPr>
          </a:p>
        </p:txBody>
      </p:sp>
      <p:pic>
        <p:nvPicPr>
          <p:cNvPr id="3" name="Picture 5" descr="C:\Users\userpcz\Documents\Бланки+\logo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780" y="224853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\\192.168.0.207\FileServer\18. ZAGALNA\АРТЕМ\icons\planet-eart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950" y="1275606"/>
            <a:ext cx="1378722" cy="13787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915566"/>
            <a:ext cx="7200800" cy="22006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Національна лісова політика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dirty="0"/>
              <a:t>В Україні досі  немає документу лісової політики як Закону України, який би визначав стратегічне бачення держави щодо основоположних, пов’язаних з лісом питань, зокрема, розподілу власності на ліси, ролі держави у збалансованому лісоуправлінні, напрямків та цілей розвитку лісового господарства як на національному, так і на регіональному рівнях.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688" y="3435846"/>
            <a:ext cx="7200000" cy="109260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Лісовий кодекс України</a:t>
            </a:r>
            <a:endParaRPr lang="uk-UA" dirty="0"/>
          </a:p>
          <a:p>
            <a:pPr algn="just"/>
            <a:r>
              <a:rPr lang="uk-UA" dirty="0"/>
              <a:t>Перегляд (оновлення) Лісового кодексу України відповідно до Національної лісової політики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5486"/>
            <a:ext cx="7308304" cy="86409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38" tIns="45719" rIns="91438" bIns="45719" rtlCol="0" anchor="ctr" anchorCtr="0">
            <a:noAutofit/>
          </a:bodyPr>
          <a:lstStyle/>
          <a:p>
            <a:pPr algn="l"/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Необхідні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зміни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в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українському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законодавстві</a:t>
            </a:r>
            <a:endParaRPr lang="uk-UA" altLang="uk-UA" sz="2400" b="1" i="1" spc="0" dirty="0">
              <a:solidFill>
                <a:prstClr val="white"/>
              </a:solidFill>
              <a:latin typeface="Candara" pitchFamily="34" charset="0"/>
            </a:endParaRPr>
          </a:p>
        </p:txBody>
      </p:sp>
      <p:pic>
        <p:nvPicPr>
          <p:cNvPr id="3" name="Picture 5" descr="C:\Users\userpcz\Documents\Бланки+\logo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780" y="224853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\\192.168.0.207\FileServer\18. ZAGALNA\АРТЕМ\icons\planet-eart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950" y="1275606"/>
            <a:ext cx="1378722" cy="13787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1275606"/>
            <a:ext cx="7200800" cy="284693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uk-UA" sz="2000" b="1" dirty="0"/>
              <a:t>Ліс і зміна клімату</a:t>
            </a:r>
          </a:p>
          <a:p>
            <a:pPr>
              <a:spcAft>
                <a:spcPts val="600"/>
              </a:spcAft>
            </a:pPr>
            <a:r>
              <a:rPr lang="uk-UA" dirty="0"/>
              <a:t>Ліси та лісове господарство на міжнародному рівні визнані важливою складовою кліматичної політики, що знайшло своє відображення у міжнародних угодах, які сьогодні визначають основи розвитку людства, зокрема – в Рамковій конвенції ООН про зміну клімату (РКЗК ООН), Кіотському протоколі, Паризькій угоді тощо.</a:t>
            </a:r>
          </a:p>
          <a:p>
            <a:r>
              <a:rPr lang="uk-UA" dirty="0"/>
              <a:t>Діяльність у лісовому господарстві одночасно сприяє запобіганню зміні клімату, та адаптації (за умови, що така діяльність ґрунтується на принципах сталого ведення лісового господарства</a:t>
            </a:r>
            <a:r>
              <a:rPr lang="ru-RU" dirty="0"/>
              <a:t>)</a:t>
            </a:r>
            <a:r>
              <a:rPr lang="uk-UA" dirty="0"/>
              <a:t>.</a:t>
            </a:r>
            <a:endParaRPr lang="uk-UA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83518"/>
            <a:ext cx="7128792" cy="69954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38" tIns="45719" rIns="91438" bIns="45719" rtlCol="0" anchor="ctr" anchorCtr="0">
            <a:noAutofit/>
          </a:bodyPr>
          <a:lstStyle/>
          <a:p>
            <a:pPr lvl="0" algn="l"/>
            <a:r>
              <a:rPr lang="ru-RU" sz="2000" b="1" spc="0" dirty="0" err="1">
                <a:solidFill>
                  <a:prstClr val="white"/>
                </a:solidFill>
                <a:latin typeface="Candara" pitchFamily="34" charset="0"/>
                <a:ea typeface="+mn-ea"/>
                <a:cs typeface="+mn-cs"/>
              </a:rPr>
              <a:t>Коротке</a:t>
            </a:r>
            <a:r>
              <a:rPr lang="ru-RU" sz="2000" b="1" spc="0" dirty="0">
                <a:solidFill>
                  <a:prstClr val="white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ru-RU" sz="2000" b="1" spc="0" dirty="0" err="1">
                <a:solidFill>
                  <a:prstClr val="white"/>
                </a:solidFill>
                <a:latin typeface="Candara" pitchFamily="34" charset="0"/>
                <a:ea typeface="+mn-ea"/>
                <a:cs typeface="+mn-cs"/>
              </a:rPr>
              <a:t>визначення</a:t>
            </a:r>
            <a:r>
              <a:rPr lang="ru-RU" sz="2000" b="1" spc="0" dirty="0">
                <a:solidFill>
                  <a:prstClr val="white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ru-RU" sz="2000" b="1" spc="0" dirty="0" err="1">
                <a:solidFill>
                  <a:prstClr val="white"/>
                </a:solidFill>
                <a:latin typeface="Candara" pitchFamily="34" charset="0"/>
                <a:ea typeface="+mn-ea"/>
                <a:cs typeface="+mn-cs"/>
              </a:rPr>
              <a:t>лісового</a:t>
            </a:r>
            <a:r>
              <a:rPr lang="ru-RU" sz="2000" b="1" spc="0" dirty="0">
                <a:solidFill>
                  <a:prstClr val="white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ru-RU" sz="2000" b="1" spc="0" dirty="0" err="1">
                <a:solidFill>
                  <a:prstClr val="white"/>
                </a:solidFill>
                <a:latin typeface="Candara" pitchFamily="34" charset="0"/>
                <a:ea typeface="+mn-ea"/>
                <a:cs typeface="+mn-cs"/>
              </a:rPr>
              <a:t>законодавства</a:t>
            </a:r>
            <a:r>
              <a:rPr lang="ru-RU" sz="2000" b="1" spc="0" dirty="0">
                <a:solidFill>
                  <a:prstClr val="white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ru-RU" sz="2000" b="1" spc="0" dirty="0" err="1">
                <a:solidFill>
                  <a:prstClr val="white"/>
                </a:solidFill>
                <a:latin typeface="Candara" pitchFamily="34" charset="0"/>
                <a:ea typeface="+mn-ea"/>
                <a:cs typeface="+mn-cs"/>
              </a:rPr>
              <a:t>України</a:t>
            </a:r>
            <a:endParaRPr lang="uk-UA" sz="2000" b="1" spc="0" dirty="0">
              <a:solidFill>
                <a:prstClr val="white"/>
              </a:solidFill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3" name="Picture 5" descr="C:\Users\userpcz\Documents\Бланки+\logo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780" y="224853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07704" y="1203598"/>
            <a:ext cx="7128792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/>
              <a:t>Українське лісове законодавство — це система правових норм, що регулює відносини у сфері охорони, використання, відтворення та захисту лісів. </a:t>
            </a:r>
          </a:p>
          <a:p>
            <a:r>
              <a:rPr lang="uk-UA" dirty="0"/>
              <a:t>Але воно застаріле і не відповідає сучасним викликам.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50893" y="3343300"/>
            <a:ext cx="7128792" cy="147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/>
              <a:t>Європейські стандарти ставлять нові вимоги – необхідність реформування національного лісового законодавства, забезпечення більш ефективного управління лісами, збереження </a:t>
            </a:r>
            <a:r>
              <a:rPr lang="uk-UA" dirty="0" err="1"/>
              <a:t>біорізноманіття</a:t>
            </a:r>
            <a:r>
              <a:rPr lang="uk-UA" dirty="0"/>
              <a:t> в умовах глобальної зміни клімату та протидії процесам </a:t>
            </a:r>
            <a:r>
              <a:rPr lang="uk-UA" dirty="0" err="1"/>
              <a:t>знелісення</a:t>
            </a:r>
            <a:r>
              <a:rPr lang="uk-UA" dirty="0"/>
              <a:t> і деградації лісів, незаконній вирубці.</a:t>
            </a:r>
          </a:p>
        </p:txBody>
      </p:sp>
      <p:pic>
        <p:nvPicPr>
          <p:cNvPr id="11" name="Picture 2" descr="\\192.168.0.207\FileServer\18. ZAGALNA\АРТЕМ\icons\planet-ear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50" y="1275606"/>
            <a:ext cx="1378722" cy="137872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43608" y="2643758"/>
            <a:ext cx="7992888" cy="6995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38" tIns="45719" rIns="91438" bIns="45719" rtlCol="0" anchor="ctr" anchorCtr="0">
            <a:noAutofit/>
          </a:bodyPr>
          <a:lstStyle/>
          <a:p>
            <a:pPr defTabSz="914378">
              <a:spcBef>
                <a:spcPct val="0"/>
              </a:spcBef>
            </a:pPr>
            <a:r>
              <a:rPr lang="ru-RU" sz="2000" b="1" cap="small" dirty="0" err="1">
                <a:solidFill>
                  <a:prstClr val="white"/>
                </a:solidFill>
                <a:latin typeface="Candara" pitchFamily="34" charset="0"/>
              </a:rPr>
              <a:t>Вплив</a:t>
            </a:r>
            <a:r>
              <a:rPr lang="ru-RU" sz="2000" b="1" cap="small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sz="2000" b="1" cap="small" dirty="0" err="1">
                <a:solidFill>
                  <a:prstClr val="white"/>
                </a:solidFill>
                <a:latin typeface="Candara" pitchFamily="34" charset="0"/>
              </a:rPr>
              <a:t>євроінтеграційних</a:t>
            </a:r>
            <a:r>
              <a:rPr lang="ru-RU" sz="2000" b="1" cap="small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sz="2000" b="1" cap="small" dirty="0" err="1">
                <a:solidFill>
                  <a:prstClr val="white"/>
                </a:solidFill>
                <a:latin typeface="Candara" pitchFamily="34" charset="0"/>
              </a:rPr>
              <a:t>процесів</a:t>
            </a:r>
            <a:r>
              <a:rPr lang="ru-RU" sz="2000" b="1" cap="small" dirty="0">
                <a:solidFill>
                  <a:prstClr val="white"/>
                </a:solidFill>
                <a:latin typeface="Candara" pitchFamily="34" charset="0"/>
              </a:rPr>
              <a:t> на </a:t>
            </a:r>
            <a:r>
              <a:rPr lang="ru-RU" sz="2000" b="1" cap="small" dirty="0" err="1">
                <a:solidFill>
                  <a:prstClr val="white"/>
                </a:solidFill>
                <a:latin typeface="Candara" pitchFamily="34" charset="0"/>
              </a:rPr>
              <a:t>національне</a:t>
            </a:r>
            <a:r>
              <a:rPr lang="ru-RU" sz="2000" b="1" cap="small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sz="2000" b="1" cap="small" dirty="0" err="1">
                <a:solidFill>
                  <a:prstClr val="white"/>
                </a:solidFill>
                <a:latin typeface="Candara" pitchFamily="34" charset="0"/>
              </a:rPr>
              <a:t>лісове</a:t>
            </a:r>
            <a:r>
              <a:rPr lang="ru-RU" sz="2000" b="1" cap="small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sz="2000" b="1" cap="small" dirty="0" err="1">
                <a:solidFill>
                  <a:prstClr val="white"/>
                </a:solidFill>
                <a:latin typeface="Candara" pitchFamily="34" charset="0"/>
              </a:rPr>
              <a:t>законодавство</a:t>
            </a:r>
            <a:endParaRPr lang="ru-RU" sz="2000" b="1" cap="small" dirty="0">
              <a:solidFill>
                <a:prstClr val="white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5486"/>
            <a:ext cx="7308304" cy="86409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38" tIns="45719" rIns="91438" bIns="45719" rtlCol="0" anchor="ctr" anchorCtr="0">
            <a:noAutofit/>
          </a:bodyPr>
          <a:lstStyle/>
          <a:p>
            <a:pPr algn="l"/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Необхідні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зміни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в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українському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законодавстві</a:t>
            </a:r>
            <a:endParaRPr lang="uk-UA" altLang="uk-UA" sz="2400" b="1" i="1" spc="0" dirty="0">
              <a:solidFill>
                <a:prstClr val="white"/>
              </a:solidFill>
              <a:latin typeface="Candara" pitchFamily="34" charset="0"/>
            </a:endParaRPr>
          </a:p>
        </p:txBody>
      </p:sp>
      <p:pic>
        <p:nvPicPr>
          <p:cNvPr id="3" name="Picture 5" descr="C:\Users\userpcz\Documents\Бланки+\logo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780" y="224853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\\192.168.0.207\FileServer\18. ZAGALNA\АРТЕМ\icons\planet-eart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950" y="1275606"/>
            <a:ext cx="1378722" cy="13787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1491630"/>
            <a:ext cx="7200800" cy="29392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/>
              <a:t>Чинні лісівничі нормативно-правові акти загалом дозволяють здійснювати заходи з адаптації лісового господарства до зміни клімату. Проте, потребують внесення змін щодо:</a:t>
            </a:r>
          </a:p>
          <a:p>
            <a:pPr indent="288000">
              <a:buFont typeface="Wingdings" pitchFamily="2" charset="2"/>
              <a:buChar char="q"/>
            </a:pPr>
            <a:r>
              <a:rPr lang="uk-UA" dirty="0"/>
              <a:t>підтримки наближеного до природи лісівництва</a:t>
            </a:r>
          </a:p>
          <a:p>
            <a:pPr indent="288000">
              <a:buFont typeface="Wingdings" pitchFamily="2" charset="2"/>
              <a:buChar char="q"/>
            </a:pPr>
            <a:r>
              <a:rPr lang="uk-UA" dirty="0"/>
              <a:t>використання селекційного садивного матеріалу, підтримки популяційного насінництва</a:t>
            </a:r>
          </a:p>
          <a:p>
            <a:pPr indent="288000">
              <a:buFont typeface="Wingdings" pitchFamily="2" charset="2"/>
              <a:buChar char="q"/>
            </a:pPr>
            <a:r>
              <a:rPr lang="uk-UA" dirty="0"/>
              <a:t>використання методів комбінованого відновлення лісів</a:t>
            </a:r>
          </a:p>
          <a:p>
            <a:pPr indent="288000">
              <a:buFont typeface="Wingdings" pitchFamily="2" charset="2"/>
              <a:buChar char="q"/>
            </a:pPr>
            <a:r>
              <a:rPr lang="uk-UA" dirty="0"/>
              <a:t>розширення застосування вибіркових та поступових рубок</a:t>
            </a:r>
          </a:p>
          <a:p>
            <a:pPr indent="288000">
              <a:buFont typeface="Wingdings" pitchFamily="2" charset="2"/>
              <a:buChar char="q"/>
            </a:pPr>
            <a:r>
              <a:rPr lang="uk-UA" dirty="0"/>
              <a:t>оперативного проведення санітарних рубок до масового заселення дерев стовбуровими шкідниками або ураження хворобами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5486"/>
            <a:ext cx="7308304" cy="86409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38" tIns="45719" rIns="91438" bIns="45719" rtlCol="0" anchor="ctr" anchorCtr="0">
            <a:noAutofit/>
          </a:bodyPr>
          <a:lstStyle/>
          <a:p>
            <a:pPr algn="l"/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Приклади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успішних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реформ у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країнах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ЄС </a:t>
            </a:r>
            <a:endParaRPr lang="uk-UA" altLang="uk-UA" sz="2400" b="1" i="1" spc="0" dirty="0">
              <a:solidFill>
                <a:prstClr val="white"/>
              </a:solidFill>
              <a:latin typeface="Candara" pitchFamily="34" charset="0"/>
            </a:endParaRPr>
          </a:p>
        </p:txBody>
      </p:sp>
      <p:pic>
        <p:nvPicPr>
          <p:cNvPr id="3" name="Picture 5" descr="C:\Users\userpcz\Documents\Бланки+\logo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780" y="224853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\\192.168.0.207\FileServer\18. ZAGALNA\АРТЕМ\icons\planet-eart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950" y="1275606"/>
            <a:ext cx="1378722" cy="13787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35696" y="1491630"/>
            <a:ext cx="720000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dirty="0"/>
              <a:t>Досвід Польщі, Чехії, Словаччини, Румунії, країн Балтії та інших країн Центральної та Східної Європи, які вже адаптували свої законодавства до європейських стандартів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5486"/>
            <a:ext cx="7308304" cy="86409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38" tIns="45719" rIns="91438" bIns="45719" rtlCol="0" anchor="ctr" anchorCtr="0">
            <a:noAutofit/>
          </a:bodyPr>
          <a:lstStyle/>
          <a:p>
            <a:pPr algn="l"/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Очікувані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результати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та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перспективи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 </a:t>
            </a:r>
            <a:endParaRPr lang="uk-UA" altLang="uk-UA" sz="2400" b="1" i="1" spc="0" dirty="0">
              <a:solidFill>
                <a:prstClr val="white"/>
              </a:solidFill>
              <a:latin typeface="Candara" pitchFamily="34" charset="0"/>
            </a:endParaRPr>
          </a:p>
        </p:txBody>
      </p:sp>
      <p:pic>
        <p:nvPicPr>
          <p:cNvPr id="3" name="Picture 5" descr="C:\Users\userpcz\Documents\Бланки+\logo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780" y="224853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47664" y="1265515"/>
            <a:ext cx="7596336" cy="387798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880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/>
              <a:t>Збереження лісових ресурсів та </a:t>
            </a:r>
            <a:r>
              <a:rPr lang="uk-UA" dirty="0" err="1"/>
              <a:t>біорізноманіття</a:t>
            </a:r>
            <a:r>
              <a:rPr lang="uk-UA" dirty="0"/>
              <a:t> </a:t>
            </a:r>
          </a:p>
          <a:p>
            <a:pPr indent="2880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/>
              <a:t>Запровадження принципів наближеного до природи лісівництва</a:t>
            </a:r>
          </a:p>
          <a:p>
            <a:pPr indent="2880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/>
              <a:t>Вдосконалення управління лісами, що дозволить більш ефективно використовувати їх економічний потенціал</a:t>
            </a:r>
          </a:p>
          <a:p>
            <a:pPr indent="2880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/>
              <a:t>Збільшення обсягів легальної заготівлі деревини</a:t>
            </a:r>
          </a:p>
          <a:p>
            <a:pPr indent="2880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/>
              <a:t>Забезпечення розвитку лісової промисловості та створення нових робочих місць</a:t>
            </a:r>
          </a:p>
          <a:p>
            <a:pPr indent="2880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/>
              <a:t>Варто очікувати покращення екологічного стану країни – буде покращено якість водних ресурсів, зменшено ризики ерозії ґрунтів та стабілізовано кліматичні умови </a:t>
            </a:r>
          </a:p>
          <a:p>
            <a:pPr indent="28800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/>
              <a:t>Розвиток туризму та рекреації в лісових районах, що має велике значення для економіки регіонів</a:t>
            </a:r>
          </a:p>
        </p:txBody>
      </p:sp>
      <p:pic>
        <p:nvPicPr>
          <p:cNvPr id="11" name="Picture 2" descr="\\192.168.0.207\FileServer\18. ZAGALNA\АРТЕМ\icons\planet-eart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950" y="1275606"/>
            <a:ext cx="1378722" cy="1378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5486"/>
            <a:ext cx="7308304" cy="86409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38" tIns="45719" rIns="91438" bIns="45719" rtlCol="0" anchor="ctr" anchorCtr="0">
            <a:noAutofit/>
          </a:bodyPr>
          <a:lstStyle/>
          <a:p>
            <a:pPr algn="l"/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Очікувані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результати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та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перспективи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 </a:t>
            </a:r>
            <a:endParaRPr lang="uk-UA" altLang="uk-UA" sz="2400" b="1" i="1" spc="0" dirty="0">
              <a:solidFill>
                <a:prstClr val="white"/>
              </a:solidFill>
              <a:latin typeface="Candara" pitchFamily="34" charset="0"/>
            </a:endParaRPr>
          </a:p>
        </p:txBody>
      </p:sp>
      <p:pic>
        <p:nvPicPr>
          <p:cNvPr id="3" name="Picture 5" descr="C:\Users\userpcz\Documents\Бланки+\logo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780" y="224853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07704" y="1563638"/>
            <a:ext cx="7092280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88000" algn="just">
              <a:spcAft>
                <a:spcPts val="600"/>
              </a:spcAft>
            </a:pPr>
            <a:r>
              <a:rPr lang="uk-UA" sz="2000" dirty="0"/>
              <a:t>У довгостроковій перспективі – зміцнення співпраці з ЄС у природоохоронній сфері, відкриття нових можливостей для залучення інвестицій, участі в міжнародних екологічних програмах та розвитку національної системи охорони природи</a:t>
            </a:r>
          </a:p>
        </p:txBody>
      </p:sp>
      <p:pic>
        <p:nvPicPr>
          <p:cNvPr id="11" name="Picture 2" descr="\\192.168.0.207\FileServer\18. ZAGALNA\АРТЕМ\icons\planet-eart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950" y="1275606"/>
            <a:ext cx="1378722" cy="1378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5486"/>
            <a:ext cx="7308304" cy="86409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38" tIns="45719" rIns="91438" bIns="45719" rtlCol="0" anchor="ctr" anchorCtr="0">
            <a:noAutofit/>
          </a:bodyPr>
          <a:lstStyle/>
          <a:p>
            <a:pPr algn="l"/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Висновки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 </a:t>
            </a:r>
            <a:endParaRPr lang="uk-UA" altLang="uk-UA" sz="2400" b="1" i="1" spc="0" dirty="0">
              <a:solidFill>
                <a:prstClr val="white"/>
              </a:solidFill>
              <a:latin typeface="Candara" pitchFamily="34" charset="0"/>
            </a:endParaRPr>
          </a:p>
        </p:txBody>
      </p:sp>
      <p:pic>
        <p:nvPicPr>
          <p:cNvPr id="3" name="Picture 5" descr="C:\Users\userpcz\Documents\Бланки+\logo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780" y="224853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907704" y="1563638"/>
            <a:ext cx="7092280" cy="301621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000" dirty="0"/>
              <a:t>Адаптація лісового законодавства України до європейських стандартів є невідкладним завданням. </a:t>
            </a:r>
          </a:p>
          <a:p>
            <a:pPr algn="just">
              <a:spcAft>
                <a:spcPts val="600"/>
              </a:spcAft>
            </a:pPr>
            <a:r>
              <a:rPr lang="uk-UA" sz="2000" dirty="0"/>
              <a:t>Впровадження цих змін дозволить не лише зберегти ліси, але й забезпечити сталий розвиток лісової галузі, підвищити екологічну безпеку та зміцнити позиції України на міжнародній арені. </a:t>
            </a:r>
          </a:p>
          <a:p>
            <a:pPr algn="just">
              <a:spcAft>
                <a:spcPts val="600"/>
              </a:spcAft>
            </a:pPr>
            <a:r>
              <a:rPr lang="uk-UA" sz="2000" dirty="0"/>
              <a:t>Важливо, щоб ці реформи були здійснені в інтересах майбутніх поколінь, забезпечуючи збереження природних ресурсів і створення умов для сталого розвитку нашої країни.</a:t>
            </a:r>
          </a:p>
        </p:txBody>
      </p:sp>
      <p:pic>
        <p:nvPicPr>
          <p:cNvPr id="11" name="Picture 2" descr="\\192.168.0.207\FileServer\18. ZAGALNA\АРТЕМ\icons\planet-eart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950" y="1275606"/>
            <a:ext cx="1378722" cy="1378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292640"/>
            <a:ext cx="933260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C:\Users\userpcz\Documents\Бланки+\logo-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780" y="224853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65470" y="2859782"/>
            <a:ext cx="4464496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Дякую за увагу</a:t>
            </a:r>
          </a:p>
        </p:txBody>
      </p:sp>
    </p:spTree>
    <p:extLst>
      <p:ext uri="{BB962C8B-B14F-4D97-AF65-F5344CB8AC3E}">
        <p14:creationId xmlns:p14="http://schemas.microsoft.com/office/powerpoint/2010/main" val="792987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555526"/>
            <a:ext cx="7128792" cy="69954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38" tIns="45719" rIns="91438" bIns="45719" rtlCol="0" anchor="ctr" anchorCtr="0">
            <a:noAutofit/>
          </a:bodyPr>
          <a:lstStyle/>
          <a:p>
            <a:pPr algn="l"/>
            <a:r>
              <a:rPr lang="ru-RU" sz="2000" b="1" spc="0" dirty="0" err="1">
                <a:solidFill>
                  <a:prstClr val="white"/>
                </a:solidFill>
                <a:latin typeface="Candara" pitchFamily="34" charset="0"/>
                <a:ea typeface="+mn-ea"/>
                <a:cs typeface="+mn-cs"/>
              </a:rPr>
              <a:t>Чому</a:t>
            </a:r>
            <a:r>
              <a:rPr lang="ru-RU" sz="2000" b="1" spc="0" dirty="0">
                <a:solidFill>
                  <a:prstClr val="white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ru-RU" sz="2000" b="1" spc="0" dirty="0" err="1">
                <a:solidFill>
                  <a:prstClr val="white"/>
                </a:solidFill>
                <a:latin typeface="Candara" pitchFamily="34" charset="0"/>
                <a:ea typeface="+mn-ea"/>
                <a:cs typeface="+mn-cs"/>
              </a:rPr>
              <a:t>змінюється</a:t>
            </a:r>
            <a:r>
              <a:rPr lang="ru-RU" sz="2000" b="1" spc="0" dirty="0">
                <a:solidFill>
                  <a:prstClr val="white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ru-RU" sz="2000" b="1" spc="0" dirty="0" err="1">
                <a:solidFill>
                  <a:prstClr val="white"/>
                </a:solidFill>
                <a:latin typeface="Candara" pitchFamily="34" charset="0"/>
                <a:ea typeface="+mn-ea"/>
                <a:cs typeface="+mn-cs"/>
              </a:rPr>
              <a:t>лісове</a:t>
            </a:r>
            <a:r>
              <a:rPr lang="ru-RU" sz="2000" b="1" spc="0" dirty="0">
                <a:solidFill>
                  <a:prstClr val="white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ru-RU" sz="2000" b="1" spc="0" dirty="0" err="1">
                <a:solidFill>
                  <a:prstClr val="white"/>
                </a:solidFill>
                <a:latin typeface="Candara" pitchFamily="34" charset="0"/>
                <a:ea typeface="+mn-ea"/>
                <a:cs typeface="+mn-cs"/>
              </a:rPr>
              <a:t>законодавство</a:t>
            </a:r>
            <a:r>
              <a:rPr lang="ru-RU" sz="2000" b="1" spc="0" dirty="0">
                <a:solidFill>
                  <a:prstClr val="white"/>
                </a:solidFill>
                <a:latin typeface="Candara" pitchFamily="34" charset="0"/>
                <a:ea typeface="+mn-ea"/>
                <a:cs typeface="+mn-cs"/>
              </a:rPr>
              <a:t> в </a:t>
            </a:r>
            <a:r>
              <a:rPr lang="ru-RU" sz="2000" b="1" spc="0" dirty="0" err="1">
                <a:solidFill>
                  <a:prstClr val="white"/>
                </a:solidFill>
                <a:latin typeface="Candara" pitchFamily="34" charset="0"/>
                <a:ea typeface="+mn-ea"/>
                <a:cs typeface="+mn-cs"/>
              </a:rPr>
              <a:t>умовах</a:t>
            </a:r>
            <a:r>
              <a:rPr lang="ru-RU" sz="2000" b="1" spc="0" dirty="0">
                <a:solidFill>
                  <a:prstClr val="white"/>
                </a:solidFill>
                <a:latin typeface="Candara" pitchFamily="34" charset="0"/>
                <a:ea typeface="+mn-ea"/>
                <a:cs typeface="+mn-cs"/>
              </a:rPr>
              <a:t> </a:t>
            </a:r>
            <a:r>
              <a:rPr lang="ru-RU" sz="2000" b="1" spc="0" dirty="0" err="1">
                <a:solidFill>
                  <a:prstClr val="white"/>
                </a:solidFill>
                <a:latin typeface="Candara" pitchFamily="34" charset="0"/>
                <a:ea typeface="+mn-ea"/>
                <a:cs typeface="+mn-cs"/>
              </a:rPr>
              <a:t>євроінтеграції</a:t>
            </a:r>
            <a:r>
              <a:rPr lang="ru-RU" sz="2000" b="1" spc="0" dirty="0">
                <a:solidFill>
                  <a:prstClr val="white"/>
                </a:solidFill>
                <a:latin typeface="Candara" pitchFamily="34" charset="0"/>
                <a:ea typeface="+mn-ea"/>
                <a:cs typeface="+mn-cs"/>
              </a:rPr>
              <a:t>?</a:t>
            </a:r>
            <a:endParaRPr lang="uk-UA" sz="2000" b="1" spc="0" dirty="0">
              <a:solidFill>
                <a:prstClr val="white"/>
              </a:solidFill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3" name="Picture 5" descr="C:\Users\userpcz\Documents\Бланки+\logo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780" y="224853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07704" y="1360388"/>
            <a:ext cx="7128792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/>
              <a:t>Гармонізація законодавства України з європейськими нормами. </a:t>
            </a:r>
          </a:p>
          <a:p>
            <a:pPr algn="just"/>
            <a:r>
              <a:rPr lang="uk-UA" dirty="0"/>
              <a:t>Високі стандарти ЄС у сфері екології та охорони природи, які мають бути враховані при реформуванні вітчизняного лісового господарства.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3363838"/>
            <a:ext cx="7128792" cy="15542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/>
              <a:t>Лісові ресурси є надзвичайно важливими для України, їхній стан безпосередньо впливає на екологічну безпеку та економічну стабільність. </a:t>
            </a:r>
          </a:p>
          <a:p>
            <a:pPr algn="just">
              <a:spcBef>
                <a:spcPts val="600"/>
              </a:spcBef>
            </a:pPr>
            <a:r>
              <a:rPr lang="uk-UA" dirty="0"/>
              <a:t>Нинішнє законодавство не завжди дозволяє ефективно управляти цими ресурсами, що призводить до їхнього виснаження та деградації.</a:t>
            </a:r>
          </a:p>
        </p:txBody>
      </p:sp>
      <p:pic>
        <p:nvPicPr>
          <p:cNvPr id="11" name="Picture 2" descr="\\192.168.0.207\FileServer\18. ZAGALNA\АРТЕМ\icons\planet-ear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50" y="1275606"/>
            <a:ext cx="1378722" cy="1378722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691680" y="2643758"/>
            <a:ext cx="7344816" cy="69954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38" tIns="45719" rIns="91438" bIns="45719" rtlCol="0" anchor="ctr" anchorCtr="0">
            <a:noAutofit/>
          </a:bodyPr>
          <a:lstStyle/>
          <a:p>
            <a:pPr defTabSz="914378">
              <a:spcBef>
                <a:spcPct val="0"/>
              </a:spcBef>
            </a:pPr>
            <a:r>
              <a:rPr lang="ru-RU" sz="2000" b="1" cap="small" dirty="0" err="1">
                <a:solidFill>
                  <a:prstClr val="white"/>
                </a:solidFill>
                <a:latin typeface="Candara" pitchFamily="34" charset="0"/>
              </a:rPr>
              <a:t>Вплив</a:t>
            </a:r>
            <a:r>
              <a:rPr lang="ru-RU" sz="2000" b="1" cap="small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sz="2000" b="1" cap="small" dirty="0" err="1">
                <a:solidFill>
                  <a:prstClr val="white"/>
                </a:solidFill>
                <a:latin typeface="Candara" pitchFamily="34" charset="0"/>
              </a:rPr>
              <a:t>європейських</a:t>
            </a:r>
            <a:r>
              <a:rPr lang="ru-RU" sz="2000" b="1" cap="small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sz="2000" b="1" cap="small" dirty="0" err="1">
                <a:solidFill>
                  <a:prstClr val="white"/>
                </a:solidFill>
                <a:latin typeface="Candara" pitchFamily="34" charset="0"/>
              </a:rPr>
              <a:t>стандартів</a:t>
            </a:r>
            <a:r>
              <a:rPr lang="ru-RU" sz="2000" b="1" cap="small" dirty="0">
                <a:solidFill>
                  <a:prstClr val="white"/>
                </a:solidFill>
                <a:latin typeface="Candara" pitchFamily="34" charset="0"/>
              </a:rPr>
              <a:t> на </a:t>
            </a:r>
            <a:r>
              <a:rPr lang="ru-RU" sz="2000" b="1" cap="small" dirty="0" err="1">
                <a:solidFill>
                  <a:prstClr val="white"/>
                </a:solidFill>
                <a:latin typeface="Candara" pitchFamily="34" charset="0"/>
              </a:rPr>
              <a:t>українське</a:t>
            </a:r>
            <a:r>
              <a:rPr lang="ru-RU" sz="2000" b="1" cap="small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sz="2000" b="1" cap="small" dirty="0" err="1">
                <a:solidFill>
                  <a:prstClr val="white"/>
                </a:solidFill>
                <a:latin typeface="Candara" pitchFamily="34" charset="0"/>
              </a:rPr>
              <a:t>лісове</a:t>
            </a:r>
            <a:r>
              <a:rPr lang="ru-RU" sz="2000" b="1" cap="small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sz="2000" b="1" cap="small" dirty="0" err="1">
                <a:solidFill>
                  <a:prstClr val="white"/>
                </a:solidFill>
                <a:latin typeface="Candara" pitchFamily="34" charset="0"/>
              </a:rPr>
              <a:t>господарство</a:t>
            </a:r>
            <a:endParaRPr lang="ru-RU" sz="2000" b="1" cap="small" dirty="0">
              <a:solidFill>
                <a:prstClr val="white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11510"/>
            <a:ext cx="7308304" cy="41151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38" tIns="45719" rIns="91438" bIns="45719" rtlCol="0" anchor="b" anchorCtr="0">
            <a:noAutofit/>
          </a:bodyPr>
          <a:lstStyle/>
          <a:p>
            <a:pPr algn="l"/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Виклики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та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проблеми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лісового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законодавства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України</a:t>
            </a:r>
            <a:endParaRPr lang="uk-UA" altLang="uk-UA" sz="2400" b="1" spc="0" dirty="0">
              <a:solidFill>
                <a:prstClr val="white"/>
              </a:solidFill>
              <a:latin typeface="Candara" pitchFamily="34" charset="0"/>
            </a:endParaRPr>
          </a:p>
        </p:txBody>
      </p:sp>
      <p:pic>
        <p:nvPicPr>
          <p:cNvPr id="3" name="Picture 5" descr="C:\Users\userpcz\Documents\Бланки+\logo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780" y="224853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07704" y="1360388"/>
            <a:ext cx="7128792" cy="127727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/>
              <a:t>Чинні норми часто не враховують сучасних викликів: </a:t>
            </a:r>
          </a:p>
          <a:p>
            <a:pPr>
              <a:buFont typeface="Wingdings" pitchFamily="2" charset="2"/>
              <a:buChar char="q"/>
            </a:pPr>
            <a:r>
              <a:rPr lang="uk-UA" dirty="0"/>
              <a:t>зміна клімату </a:t>
            </a:r>
          </a:p>
          <a:p>
            <a:pPr>
              <a:buFont typeface="Wingdings" pitchFamily="2" charset="2"/>
              <a:buChar char="q"/>
            </a:pPr>
            <a:r>
              <a:rPr lang="uk-UA" dirty="0"/>
              <a:t>глобальні екологічні проблеми </a:t>
            </a:r>
          </a:p>
          <a:p>
            <a:pPr>
              <a:buFont typeface="Wingdings" pitchFamily="2" charset="2"/>
              <a:buChar char="q"/>
            </a:pPr>
            <a:r>
              <a:rPr lang="uk-UA" dirty="0"/>
              <a:t>необхідність сталого розвитку  </a:t>
            </a:r>
          </a:p>
        </p:txBody>
      </p:sp>
      <p:pic>
        <p:nvPicPr>
          <p:cNvPr id="11" name="Picture 2" descr="\\192.168.0.207\FileServer\18. ZAGALNA\АРТЕМ\icons\planet-ear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50" y="1275606"/>
            <a:ext cx="1378722" cy="13787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907704" y="3363838"/>
            <a:ext cx="7128792" cy="127727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dirty="0"/>
              <a:t>Війна – найбільший виклик для лісового господарства: </a:t>
            </a:r>
          </a:p>
          <a:p>
            <a:pPr>
              <a:buFont typeface="Wingdings" pitchFamily="2" charset="2"/>
              <a:buChar char="q"/>
            </a:pPr>
            <a:r>
              <a:rPr lang="uk-UA" dirty="0"/>
              <a:t>масове знищення лісів на територіях, де ведуться (велися) бойові дії</a:t>
            </a:r>
          </a:p>
          <a:p>
            <a:pPr>
              <a:buFont typeface="Wingdings" pitchFamily="2" charset="2"/>
              <a:buChar char="q"/>
            </a:pPr>
            <a:r>
              <a:rPr lang="uk-UA" dirty="0"/>
              <a:t> забруднення лісів вибухонебезпечними предметами </a:t>
            </a:r>
          </a:p>
          <a:p>
            <a:pPr>
              <a:buFont typeface="Wingdings" pitchFamily="2" charset="2"/>
              <a:buChar char="q"/>
            </a:pPr>
            <a:r>
              <a:rPr lang="uk-UA" dirty="0"/>
              <a:t>масштабні лісові пожежі, спричиненні війною 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2711092"/>
            <a:ext cx="712879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uk-UA" spc="-20" dirty="0"/>
              <a:t>Існує проблема недостатнього контролю за виконанням законодавства</a:t>
            </a:r>
          </a:p>
        </p:txBody>
      </p:sp>
      <p:sp>
        <p:nvSpPr>
          <p:cNvPr id="13" name="object 28"/>
          <p:cNvSpPr/>
          <p:nvPr/>
        </p:nvSpPr>
        <p:spPr>
          <a:xfrm>
            <a:off x="1" y="3363839"/>
            <a:ext cx="1835696" cy="11521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766"/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0" y="3507854"/>
            <a:ext cx="1907704" cy="1600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algn="ctr" defTabSz="685766"/>
            <a:r>
              <a:rPr lang="uk-UA" sz="3200" b="1" spc="221" dirty="0">
                <a:solidFill>
                  <a:prstClr val="black"/>
                </a:solidFill>
                <a:latin typeface="Candara" pitchFamily="34" charset="0"/>
                <a:cs typeface="e-Ukraine Bold"/>
              </a:rPr>
              <a:t>2,</a:t>
            </a:r>
            <a:r>
              <a:rPr lang="uk-UA" sz="3200" b="1" spc="221" dirty="0" err="1">
                <a:solidFill>
                  <a:prstClr val="black"/>
                </a:solidFill>
                <a:latin typeface="Candara" pitchFamily="34" charset="0"/>
                <a:cs typeface="e-Ukraine Bold"/>
              </a:rPr>
              <a:t>5</a:t>
            </a:r>
            <a:r>
              <a:rPr lang="uk-UA" sz="2400" b="1" spc="33" baseline="1543" dirty="0" err="1">
                <a:solidFill>
                  <a:prstClr val="black"/>
                </a:solidFill>
                <a:latin typeface="Candara" pitchFamily="34" charset="0"/>
                <a:cs typeface="e-Ukraine Head Thin"/>
              </a:rPr>
              <a:t>м</a:t>
            </a:r>
            <a:r>
              <a:rPr lang="uk-UA" sz="2400" b="1" spc="17" baseline="1543" dirty="0" err="1">
                <a:solidFill>
                  <a:prstClr val="black"/>
                </a:solidFill>
                <a:latin typeface="Candara" pitchFamily="34" charset="0"/>
                <a:cs typeface="e-Ukraine Head Thin"/>
              </a:rPr>
              <a:t>л</a:t>
            </a:r>
            <a:r>
              <a:rPr lang="uk-UA" sz="2400" b="1" baseline="1543" dirty="0" err="1">
                <a:solidFill>
                  <a:prstClr val="black"/>
                </a:solidFill>
                <a:latin typeface="Candara" pitchFamily="34" charset="0"/>
                <a:cs typeface="e-Ukraine Head Thin"/>
              </a:rPr>
              <a:t>н</a:t>
            </a:r>
            <a:r>
              <a:rPr lang="uk-UA" sz="2400" b="1" spc="-5" baseline="1543" dirty="0">
                <a:solidFill>
                  <a:prstClr val="black"/>
                </a:solidFill>
                <a:latin typeface="Candara" pitchFamily="34" charset="0"/>
                <a:cs typeface="e-Ukraine Head Thin"/>
              </a:rPr>
              <a:t> </a:t>
            </a:r>
            <a:r>
              <a:rPr lang="uk-UA" sz="2400" b="1" spc="39" baseline="1543" dirty="0">
                <a:solidFill>
                  <a:prstClr val="black"/>
                </a:solidFill>
                <a:latin typeface="Candara" pitchFamily="34" charset="0"/>
                <a:cs typeface="e-Ukraine Head Thin"/>
              </a:rPr>
              <a:t>г</a:t>
            </a:r>
            <a:r>
              <a:rPr lang="uk-UA" sz="2400" b="1" spc="11" baseline="1543" dirty="0">
                <a:solidFill>
                  <a:prstClr val="black"/>
                </a:solidFill>
                <a:latin typeface="Candara" pitchFamily="34" charset="0"/>
                <a:cs typeface="e-Ukraine Head Thin"/>
              </a:rPr>
              <a:t>а</a:t>
            </a:r>
          </a:p>
          <a:p>
            <a:pPr marL="9525" algn="ctr" defTabSz="685766"/>
            <a:endParaRPr lang="uk-UA" sz="2400" b="1" spc="11" baseline="1543" dirty="0">
              <a:solidFill>
                <a:prstClr val="black"/>
              </a:solidFill>
              <a:latin typeface="Candara" pitchFamily="34" charset="0"/>
              <a:cs typeface="e-Ukraine Head Thin"/>
            </a:endParaRPr>
          </a:p>
          <a:p>
            <a:pPr marL="9525" algn="ctr" defTabSz="685766"/>
            <a:endParaRPr lang="uk-UA" sz="1400" spc="19" dirty="0">
              <a:solidFill>
                <a:prstClr val="black"/>
              </a:solidFill>
              <a:latin typeface="Candara" pitchFamily="34" charset="0"/>
              <a:cs typeface="e-Ukraine Head Thin"/>
            </a:endParaRPr>
          </a:p>
          <a:p>
            <a:pPr marL="9525" algn="ctr" defTabSz="685766"/>
            <a:r>
              <a:rPr lang="uk-UA" sz="1400" spc="19" dirty="0">
                <a:solidFill>
                  <a:prstClr val="black"/>
                </a:solidFill>
                <a:latin typeface="Candara" pitchFamily="34" charset="0"/>
                <a:cs typeface="e-Ukraine Head Thin"/>
              </a:rPr>
              <a:t>зазнало негативного впливу внаслідок </a:t>
            </a:r>
            <a:r>
              <a:rPr sz="1400" spc="19" dirty="0" err="1">
                <a:solidFill>
                  <a:prstClr val="black"/>
                </a:solidFill>
                <a:latin typeface="Candara" pitchFamily="34" charset="0"/>
                <a:cs typeface="e-Ukraine Head Thin"/>
              </a:rPr>
              <a:t>в</a:t>
            </a:r>
            <a:r>
              <a:rPr sz="1400" spc="8" dirty="0" err="1">
                <a:solidFill>
                  <a:prstClr val="black"/>
                </a:solidFill>
                <a:latin typeface="Candara" pitchFamily="34" charset="0"/>
                <a:cs typeface="e-Ukraine Head Thin"/>
              </a:rPr>
              <a:t>і</a:t>
            </a:r>
            <a:r>
              <a:rPr sz="1400" dirty="0" err="1">
                <a:solidFill>
                  <a:prstClr val="black"/>
                </a:solidFill>
                <a:latin typeface="Candara" pitchFamily="34" charset="0"/>
                <a:cs typeface="e-Ukraine Head Thin"/>
              </a:rPr>
              <a:t>й</a:t>
            </a:r>
            <a:r>
              <a:rPr lang="uk-UA" sz="1400" dirty="0" err="1">
                <a:solidFill>
                  <a:prstClr val="black"/>
                </a:solidFill>
                <a:latin typeface="Candara" pitchFamily="34" charset="0"/>
                <a:cs typeface="e-Ukraine Head Thin"/>
              </a:rPr>
              <a:t>ськових</a:t>
            </a:r>
            <a:r>
              <a:rPr lang="uk-UA" sz="1400" dirty="0">
                <a:solidFill>
                  <a:prstClr val="black"/>
                </a:solidFill>
                <a:latin typeface="Candara" pitchFamily="34" charset="0"/>
                <a:cs typeface="e-Ukraine Head Thin"/>
              </a:rPr>
              <a:t> дій</a:t>
            </a:r>
            <a:endParaRPr sz="3600" b="1" baseline="1543" dirty="0">
              <a:solidFill>
                <a:prstClr val="black"/>
              </a:solidFill>
              <a:latin typeface="Candara" pitchFamily="34" charset="0"/>
              <a:cs typeface="e-Ukraine Head Th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5486"/>
            <a:ext cx="7308304" cy="108012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38" tIns="45719" rIns="91438" bIns="45719" rtlCol="0" anchor="ctr" anchorCtr="0">
            <a:noAutofit/>
          </a:bodyPr>
          <a:lstStyle/>
          <a:p>
            <a:pPr algn="l"/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Європейські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стандарти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у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сфері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лісового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господарства</a:t>
            </a:r>
            <a:b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</a:b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1800" b="1" i="1" spc="0" dirty="0" err="1">
                <a:solidFill>
                  <a:prstClr val="white"/>
                </a:solidFill>
                <a:latin typeface="Candara" pitchFamily="34" charset="0"/>
              </a:rPr>
              <a:t>Огляд</a:t>
            </a:r>
            <a:r>
              <a:rPr lang="ru-RU" altLang="uk-UA" sz="1800" b="1" i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1800" b="1" i="1" spc="0" dirty="0" err="1">
                <a:solidFill>
                  <a:prstClr val="white"/>
                </a:solidFill>
                <a:latin typeface="Candara" pitchFamily="34" charset="0"/>
              </a:rPr>
              <a:t>основних</a:t>
            </a:r>
            <a:r>
              <a:rPr lang="ru-RU" altLang="uk-UA" sz="1800" b="1" i="1" spc="0" dirty="0">
                <a:solidFill>
                  <a:prstClr val="white"/>
                </a:solidFill>
                <a:latin typeface="Candara" pitchFamily="34" charset="0"/>
              </a:rPr>
              <a:t> директив та </a:t>
            </a:r>
            <a:r>
              <a:rPr lang="ru-RU" altLang="uk-UA" sz="1800" b="1" i="1" spc="0" dirty="0" err="1">
                <a:solidFill>
                  <a:prstClr val="white"/>
                </a:solidFill>
                <a:latin typeface="Candara" pitchFamily="34" charset="0"/>
              </a:rPr>
              <a:t>регламентів</a:t>
            </a:r>
            <a:r>
              <a:rPr lang="ru-RU" altLang="uk-UA" sz="1800" b="1" i="1" spc="0" dirty="0">
                <a:solidFill>
                  <a:prstClr val="white"/>
                </a:solidFill>
                <a:latin typeface="Candara" pitchFamily="34" charset="0"/>
              </a:rPr>
              <a:t> ЄС </a:t>
            </a:r>
            <a:r>
              <a:rPr lang="ru-RU" altLang="uk-UA" sz="1800" b="1" i="1" spc="0" dirty="0" err="1">
                <a:solidFill>
                  <a:prstClr val="white"/>
                </a:solidFill>
                <a:latin typeface="Candara" pitchFamily="34" charset="0"/>
              </a:rPr>
              <a:t>щодо</a:t>
            </a:r>
            <a:r>
              <a:rPr lang="ru-RU" altLang="uk-UA" sz="1800" b="1" i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1800" b="1" i="1" spc="0" dirty="0" err="1">
                <a:solidFill>
                  <a:prstClr val="white"/>
                </a:solidFill>
                <a:latin typeface="Candara" pitchFamily="34" charset="0"/>
              </a:rPr>
              <a:t>охорони</a:t>
            </a:r>
            <a:r>
              <a:rPr lang="ru-RU" altLang="uk-UA" sz="1800" b="1" i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1800" b="1" i="1" spc="0" dirty="0" err="1">
                <a:solidFill>
                  <a:prstClr val="white"/>
                </a:solidFill>
                <a:latin typeface="Candara" pitchFamily="34" charset="0"/>
              </a:rPr>
              <a:t>лісів</a:t>
            </a:r>
            <a:endParaRPr lang="uk-UA" altLang="uk-UA" sz="2400" b="1" i="1" spc="0" dirty="0">
              <a:solidFill>
                <a:prstClr val="white"/>
              </a:solidFill>
              <a:latin typeface="Candara" pitchFamily="34" charset="0"/>
            </a:endParaRPr>
          </a:p>
        </p:txBody>
      </p:sp>
      <p:pic>
        <p:nvPicPr>
          <p:cNvPr id="3" name="Picture 5" descr="C:\Users\userpcz\Documents\Бланки+\logo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780" y="224853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475656" y="1563638"/>
            <a:ext cx="7632848" cy="29946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dirty="0"/>
              <a:t>Основні нормативні акти ЄС, які мають відношення до лісового господарства, включають директиви та регламенти, що встановлюють вимоги до:</a:t>
            </a:r>
          </a:p>
          <a:p>
            <a:pPr indent="3240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/>
              <a:t>охорони природи </a:t>
            </a:r>
          </a:p>
          <a:p>
            <a:pPr indent="3240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/>
              <a:t>управління лісами  </a:t>
            </a:r>
          </a:p>
          <a:p>
            <a:pPr indent="3240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/>
              <a:t>збереження природних ресурсів, тваринного і рослинного світу</a:t>
            </a:r>
          </a:p>
          <a:p>
            <a:pPr indent="3240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/>
              <a:t>запобігання процесам </a:t>
            </a:r>
            <a:r>
              <a:rPr lang="uk-UA" dirty="0" err="1"/>
              <a:t>знелісення</a:t>
            </a:r>
            <a:r>
              <a:rPr lang="uk-UA" dirty="0"/>
              <a:t> і деградації лісів</a:t>
            </a:r>
          </a:p>
          <a:p>
            <a:pPr indent="3240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uk-UA" spc="-80" dirty="0"/>
              <a:t>прозорих ринків лісових ресурсів, в тому числі лісових репродуктивних ресурсів </a:t>
            </a:r>
          </a:p>
          <a:p>
            <a:pPr indent="324000"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uk-UA" dirty="0"/>
              <a:t>залучення громадськості до управління лісами</a:t>
            </a:r>
          </a:p>
        </p:txBody>
      </p:sp>
      <p:pic>
        <p:nvPicPr>
          <p:cNvPr id="11" name="Picture 2" descr="\\192.168.0.207\FileServer\18. ZAGALNA\АРТЕМ\icons\planet-ear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50" y="1275606"/>
            <a:ext cx="1378722" cy="1378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5486"/>
            <a:ext cx="7308304" cy="108012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38" tIns="45719" rIns="91438" bIns="45719" rtlCol="0" anchor="ctr" anchorCtr="0">
            <a:noAutofit/>
          </a:bodyPr>
          <a:lstStyle/>
          <a:p>
            <a:pPr algn="l"/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Європейські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стандарти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у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сфері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лісового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господарства</a:t>
            </a:r>
            <a:b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</a:b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1800" b="1" i="1" spc="0" dirty="0" err="1">
                <a:solidFill>
                  <a:prstClr val="white"/>
                </a:solidFill>
                <a:latin typeface="Candara" pitchFamily="34" charset="0"/>
              </a:rPr>
              <a:t>Вимоги</a:t>
            </a:r>
            <a:r>
              <a:rPr lang="ru-RU" altLang="uk-UA" sz="1800" b="1" i="1" spc="0" dirty="0">
                <a:solidFill>
                  <a:prstClr val="white"/>
                </a:solidFill>
                <a:latin typeface="Candara" pitchFamily="34" charset="0"/>
              </a:rPr>
              <a:t> до </a:t>
            </a:r>
            <a:r>
              <a:rPr lang="ru-RU" altLang="uk-UA" sz="1800" b="1" i="1" spc="0" dirty="0" err="1">
                <a:solidFill>
                  <a:prstClr val="white"/>
                </a:solidFill>
                <a:latin typeface="Candara" pitchFamily="34" charset="0"/>
              </a:rPr>
              <a:t>сталого</a:t>
            </a:r>
            <a:r>
              <a:rPr lang="ru-RU" altLang="uk-UA" sz="1800" b="1" i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1800" b="1" i="1" spc="0" dirty="0" err="1">
                <a:solidFill>
                  <a:prstClr val="white"/>
                </a:solidFill>
                <a:latin typeface="Candara" pitchFamily="34" charset="0"/>
              </a:rPr>
              <a:t>управління</a:t>
            </a:r>
            <a:r>
              <a:rPr lang="ru-RU" altLang="uk-UA" sz="1800" b="1" i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1800" b="1" i="1" spc="0" dirty="0" err="1">
                <a:solidFill>
                  <a:prstClr val="white"/>
                </a:solidFill>
                <a:latin typeface="Candara" pitchFamily="34" charset="0"/>
              </a:rPr>
              <a:t>лісами</a:t>
            </a:r>
            <a:r>
              <a:rPr lang="ru-RU" altLang="uk-UA" sz="1800" b="1" i="1" spc="0" dirty="0">
                <a:solidFill>
                  <a:prstClr val="white"/>
                </a:solidFill>
                <a:latin typeface="Candara" pitchFamily="34" charset="0"/>
              </a:rPr>
              <a:t> та </a:t>
            </a:r>
            <a:r>
              <a:rPr lang="ru-RU" altLang="uk-UA" sz="1800" b="1" i="1" spc="0" dirty="0" err="1">
                <a:solidFill>
                  <a:prstClr val="white"/>
                </a:solidFill>
                <a:latin typeface="Candara" pitchFamily="34" charset="0"/>
              </a:rPr>
              <a:t>охорони</a:t>
            </a:r>
            <a:r>
              <a:rPr lang="ru-RU" altLang="uk-UA" sz="1800" b="1" i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1800" b="1" i="1" spc="0" dirty="0" err="1">
                <a:solidFill>
                  <a:prstClr val="white"/>
                </a:solidFill>
                <a:latin typeface="Candara" pitchFamily="34" charset="0"/>
              </a:rPr>
              <a:t>біорізноманіття</a:t>
            </a:r>
            <a:endParaRPr lang="uk-UA" altLang="uk-UA" sz="2400" b="1" i="1" spc="0" dirty="0">
              <a:solidFill>
                <a:prstClr val="white"/>
              </a:solidFill>
              <a:latin typeface="Candara" pitchFamily="34" charset="0"/>
            </a:endParaRPr>
          </a:p>
        </p:txBody>
      </p:sp>
      <p:pic>
        <p:nvPicPr>
          <p:cNvPr id="3" name="Picture 5" descr="C:\Users\userpcz\Documents\Бланки+\logo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780" y="224853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\\192.168.0.207\FileServer\18. ZAGALNA\АРТЕМ\icons\planet-ear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50" y="1275606"/>
            <a:ext cx="1378722" cy="13787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7704" y="1347614"/>
            <a:ext cx="7128792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Європейська стратегія </a:t>
            </a:r>
            <a:r>
              <a:rPr lang="uk-UA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біорізноманіття</a:t>
            </a:r>
            <a:r>
              <a:rPr lang="uk-UA" sz="2000" b="1" dirty="0"/>
              <a:t> </a:t>
            </a:r>
          </a:p>
          <a:p>
            <a:pPr algn="just">
              <a:spcAft>
                <a:spcPts val="600"/>
              </a:spcAft>
            </a:pPr>
            <a:r>
              <a:rPr lang="uk-UA" dirty="0"/>
              <a:t>Передбачає збереження та відновлення лісів як ключового елемента для забезпечення екологічної стабільності </a:t>
            </a:r>
          </a:p>
          <a:p>
            <a:pPr algn="just">
              <a:spcAft>
                <a:spcPts val="600"/>
              </a:spcAft>
            </a:pPr>
            <a:r>
              <a:rPr lang="uk-UA" dirty="0"/>
              <a:t>Важливий аспект – збереження </a:t>
            </a:r>
            <a:r>
              <a:rPr lang="uk-UA" dirty="0" err="1"/>
              <a:t>старовікових</a:t>
            </a:r>
            <a:r>
              <a:rPr lang="uk-UA" dirty="0"/>
              <a:t> лісів, які є важливими осередками </a:t>
            </a:r>
            <a:r>
              <a:rPr lang="uk-UA" dirty="0" err="1"/>
              <a:t>біорізноманіття</a:t>
            </a:r>
            <a:r>
              <a:rPr lang="uk-UA" dirty="0"/>
              <a:t>, а також відновлення деградованих лісових екосистем.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7704" y="3363838"/>
            <a:ext cx="7128792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dirty="0"/>
              <a:t>Сталий розвиток – один із основних принципів європейського лісового законодавства, що передбачає задоволення потреб нинішнього покоління без шкоди для майбутніх поколінь: </a:t>
            </a:r>
          </a:p>
          <a:p>
            <a:pPr indent="252000" algn="just">
              <a:buFont typeface="Wingdings" pitchFamily="2" charset="2"/>
              <a:buChar char="q"/>
            </a:pPr>
            <a:r>
              <a:rPr lang="uk-UA" dirty="0"/>
              <a:t>збалансоване використання лісових ресурсів </a:t>
            </a:r>
          </a:p>
          <a:p>
            <a:pPr indent="252000" algn="just">
              <a:buFont typeface="Wingdings" pitchFamily="2" charset="2"/>
              <a:buChar char="q"/>
            </a:pPr>
            <a:r>
              <a:rPr lang="uk-UA" dirty="0"/>
              <a:t>охорона довкілля</a:t>
            </a:r>
          </a:p>
          <a:p>
            <a:pPr indent="252000" algn="just">
              <a:buFont typeface="Wingdings" pitchFamily="2" charset="2"/>
              <a:buChar char="q"/>
            </a:pPr>
            <a:r>
              <a:rPr lang="uk-UA" dirty="0"/>
              <a:t>забезпечення економічної ефективності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5486"/>
            <a:ext cx="7308304" cy="108012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38" tIns="45719" rIns="91438" bIns="45719" rtlCol="0" anchor="ctr" anchorCtr="0">
            <a:noAutofit/>
          </a:bodyPr>
          <a:lstStyle/>
          <a:p>
            <a:pPr algn="l"/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Європейські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стандарти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у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сфері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лісового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господарства</a:t>
            </a:r>
            <a:b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</a:b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1800" b="1" i="1" spc="0" dirty="0" err="1">
                <a:solidFill>
                  <a:prstClr val="white"/>
                </a:solidFill>
                <a:latin typeface="Candara" pitchFamily="34" charset="0"/>
              </a:rPr>
              <a:t>Вимоги</a:t>
            </a:r>
            <a:r>
              <a:rPr lang="ru-RU" altLang="uk-UA" sz="1800" b="1" i="1" spc="0" dirty="0">
                <a:solidFill>
                  <a:prstClr val="white"/>
                </a:solidFill>
                <a:latin typeface="Candara" pitchFamily="34" charset="0"/>
              </a:rPr>
              <a:t> до </a:t>
            </a:r>
            <a:r>
              <a:rPr lang="ru-RU" altLang="uk-UA" sz="1800" b="1" i="1" spc="0" dirty="0" err="1">
                <a:solidFill>
                  <a:prstClr val="white"/>
                </a:solidFill>
                <a:latin typeface="Candara" pitchFamily="34" charset="0"/>
              </a:rPr>
              <a:t>сталого</a:t>
            </a:r>
            <a:r>
              <a:rPr lang="ru-RU" altLang="uk-UA" sz="1800" b="1" i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1800" b="1" i="1" spc="0" dirty="0" err="1">
                <a:solidFill>
                  <a:prstClr val="white"/>
                </a:solidFill>
                <a:latin typeface="Candara" pitchFamily="34" charset="0"/>
              </a:rPr>
              <a:t>управління</a:t>
            </a:r>
            <a:r>
              <a:rPr lang="ru-RU" altLang="uk-UA" sz="1800" b="1" i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1800" b="1" i="1" spc="0" dirty="0" err="1">
                <a:solidFill>
                  <a:prstClr val="white"/>
                </a:solidFill>
                <a:latin typeface="Candara" pitchFamily="34" charset="0"/>
              </a:rPr>
              <a:t>лісами</a:t>
            </a:r>
            <a:r>
              <a:rPr lang="ru-RU" altLang="uk-UA" sz="1800" b="1" i="1" spc="0" dirty="0">
                <a:solidFill>
                  <a:prstClr val="white"/>
                </a:solidFill>
                <a:latin typeface="Candara" pitchFamily="34" charset="0"/>
              </a:rPr>
              <a:t> та </a:t>
            </a:r>
            <a:r>
              <a:rPr lang="ru-RU" altLang="uk-UA" sz="1800" b="1" i="1" spc="0" dirty="0" err="1">
                <a:solidFill>
                  <a:prstClr val="white"/>
                </a:solidFill>
                <a:latin typeface="Candara" pitchFamily="34" charset="0"/>
              </a:rPr>
              <a:t>охорони</a:t>
            </a:r>
            <a:r>
              <a:rPr lang="ru-RU" altLang="uk-UA" sz="1800" b="1" i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1800" b="1" i="1" spc="0" dirty="0" err="1">
                <a:solidFill>
                  <a:prstClr val="white"/>
                </a:solidFill>
                <a:latin typeface="Candara" pitchFamily="34" charset="0"/>
              </a:rPr>
              <a:t>біорізноманіття</a:t>
            </a:r>
            <a:endParaRPr lang="uk-UA" altLang="uk-UA" sz="2400" b="1" i="1" spc="0" dirty="0">
              <a:solidFill>
                <a:prstClr val="white"/>
              </a:solidFill>
              <a:latin typeface="Candara" pitchFamily="34" charset="0"/>
            </a:endParaRPr>
          </a:p>
        </p:txBody>
      </p:sp>
      <p:pic>
        <p:nvPicPr>
          <p:cNvPr id="3" name="Picture 5" descr="C:\Users\userpcz\Documents\Бланки+\logo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780" y="224853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\\192.168.0.207\FileServer\18. ZAGALNA\АРТЕМ\icons\planet-ear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50" y="1275606"/>
            <a:ext cx="1378722" cy="13787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6" y="1316251"/>
            <a:ext cx="7200800" cy="36317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000" b="1" dirty="0"/>
              <a:t>Лісова стратегія Євросоюзу (2021 рік) </a:t>
            </a:r>
          </a:p>
          <a:p>
            <a:pPr indent="252000" algn="just" fontAlgn="base">
              <a:spcAft>
                <a:spcPts val="600"/>
              </a:spcAft>
              <a:buFont typeface="Wingdings" pitchFamily="2" charset="2"/>
              <a:buChar char="Ø"/>
            </a:pPr>
            <a:r>
              <a:rPr lang="uk-UA" b="1" i="1" dirty="0"/>
              <a:t>сприяє</a:t>
            </a:r>
            <a:r>
              <a:rPr lang="uk-UA" dirty="0"/>
              <a:t> скороченню викидів парникових газів щонайменше на 55% до 2030 року та мінімізації зміни клімату в країнах ЄС до 2050 року</a:t>
            </a:r>
          </a:p>
          <a:p>
            <a:pPr indent="252000" algn="just" fontAlgn="base">
              <a:spcAft>
                <a:spcPts val="600"/>
              </a:spcAft>
              <a:buFont typeface="Wingdings" pitchFamily="2" charset="2"/>
              <a:buChar char="Ø"/>
            </a:pPr>
            <a:r>
              <a:rPr lang="uk-UA" b="1" i="1" dirty="0"/>
              <a:t>визначає</a:t>
            </a:r>
            <a:r>
              <a:rPr lang="uk-UA" dirty="0"/>
              <a:t> напрямок та конкретні дії для збільшення кількості та якості лісів в ЄС, посилення їхнього захисту, відновлення та стійкості</a:t>
            </a:r>
          </a:p>
          <a:p>
            <a:pPr indent="252000" algn="just" fontAlgn="base">
              <a:spcAft>
                <a:spcPts val="600"/>
              </a:spcAft>
              <a:buFont typeface="Wingdings" pitchFamily="2" charset="2"/>
              <a:buChar char="Ø"/>
            </a:pPr>
            <a:r>
              <a:rPr lang="uk-UA" b="1" i="1" dirty="0"/>
              <a:t>пропагує</a:t>
            </a:r>
            <a:r>
              <a:rPr lang="uk-UA" dirty="0"/>
              <a:t> найбільш прийнятну для клімату та </a:t>
            </a:r>
            <a:r>
              <a:rPr lang="uk-UA" dirty="0" err="1"/>
              <a:t>біорізноманіття</a:t>
            </a:r>
            <a:r>
              <a:rPr lang="uk-UA" dirty="0"/>
              <a:t> практику управління лісами</a:t>
            </a:r>
          </a:p>
          <a:p>
            <a:pPr indent="252000" algn="just" fontAlgn="base">
              <a:spcAft>
                <a:spcPts val="600"/>
              </a:spcAft>
              <a:buFont typeface="Wingdings" pitchFamily="2" charset="2"/>
              <a:buChar char="Ø"/>
            </a:pPr>
            <a:r>
              <a:rPr lang="uk-UA" b="1" i="1" dirty="0"/>
              <a:t>акцентує</a:t>
            </a:r>
            <a:r>
              <a:rPr lang="uk-UA" dirty="0"/>
              <a:t> на необхідності сталого використання деревної біомаси</a:t>
            </a:r>
          </a:p>
          <a:p>
            <a:pPr indent="252000" algn="just" fontAlgn="base">
              <a:spcAft>
                <a:spcPts val="600"/>
              </a:spcAft>
              <a:buFont typeface="Wingdings" pitchFamily="2" charset="2"/>
              <a:buChar char="Ø"/>
            </a:pPr>
            <a:r>
              <a:rPr lang="uk-UA" dirty="0"/>
              <a:t> </a:t>
            </a:r>
            <a:r>
              <a:rPr lang="uk-UA" b="1" i="1" dirty="0"/>
              <a:t>заохочує</a:t>
            </a:r>
            <a:r>
              <a:rPr lang="uk-UA" dirty="0"/>
              <a:t> використовувати принципи циркулярної біоекономіки</a:t>
            </a:r>
          </a:p>
          <a:p>
            <a:pPr indent="252000" algn="just" fontAlgn="base">
              <a:spcAft>
                <a:spcPts val="600"/>
              </a:spcAft>
              <a:buFont typeface="Wingdings" pitchFamily="2" charset="2"/>
              <a:buChar char="Ø"/>
            </a:pPr>
            <a:r>
              <a:rPr lang="uk-UA" b="1" i="1" dirty="0"/>
              <a:t>передбачає</a:t>
            </a:r>
            <a:r>
              <a:rPr lang="uk-UA" dirty="0"/>
              <a:t> розробку схем виплат власникам та менеджерам лісів за надання альтернативних </a:t>
            </a:r>
            <a:r>
              <a:rPr lang="uk-UA" dirty="0" err="1"/>
              <a:t>екосистемних</a:t>
            </a:r>
            <a:r>
              <a:rPr lang="uk-UA" dirty="0"/>
              <a:t> послуг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95486"/>
            <a:ext cx="7308304" cy="108012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38" tIns="45719" rIns="91438" bIns="45719" rtlCol="0" anchor="ctr" anchorCtr="0">
            <a:noAutofit/>
          </a:bodyPr>
          <a:lstStyle/>
          <a:p>
            <a:pPr algn="l"/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Європейські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стандарти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у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сфері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лісового</a:t>
            </a: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2400" b="1" spc="0" dirty="0" err="1">
                <a:solidFill>
                  <a:prstClr val="white"/>
                </a:solidFill>
                <a:latin typeface="Candara" pitchFamily="34" charset="0"/>
              </a:rPr>
              <a:t>господарства</a:t>
            </a:r>
            <a:b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</a:br>
            <a:r>
              <a:rPr lang="ru-RU" altLang="uk-UA" sz="2400" b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1800" b="1" i="1" spc="0" dirty="0" err="1">
                <a:solidFill>
                  <a:prstClr val="white"/>
                </a:solidFill>
                <a:latin typeface="Candara" pitchFamily="34" charset="0"/>
              </a:rPr>
              <a:t>Вимоги</a:t>
            </a:r>
            <a:r>
              <a:rPr lang="ru-RU" altLang="uk-UA" sz="1800" b="1" i="1" spc="0" dirty="0">
                <a:solidFill>
                  <a:prstClr val="white"/>
                </a:solidFill>
                <a:latin typeface="Candara" pitchFamily="34" charset="0"/>
              </a:rPr>
              <a:t> до </a:t>
            </a:r>
            <a:r>
              <a:rPr lang="ru-RU" altLang="uk-UA" sz="1800" b="1" i="1" spc="0" dirty="0" err="1">
                <a:solidFill>
                  <a:prstClr val="white"/>
                </a:solidFill>
                <a:latin typeface="Candara" pitchFamily="34" charset="0"/>
              </a:rPr>
              <a:t>сталого</a:t>
            </a:r>
            <a:r>
              <a:rPr lang="ru-RU" altLang="uk-UA" sz="1800" b="1" i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1800" b="1" i="1" spc="0" dirty="0" err="1">
                <a:solidFill>
                  <a:prstClr val="white"/>
                </a:solidFill>
                <a:latin typeface="Candara" pitchFamily="34" charset="0"/>
              </a:rPr>
              <a:t>управління</a:t>
            </a:r>
            <a:r>
              <a:rPr lang="ru-RU" altLang="uk-UA" sz="1800" b="1" i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1800" b="1" i="1" spc="0" dirty="0" err="1">
                <a:solidFill>
                  <a:prstClr val="white"/>
                </a:solidFill>
                <a:latin typeface="Candara" pitchFamily="34" charset="0"/>
              </a:rPr>
              <a:t>лісами</a:t>
            </a:r>
            <a:r>
              <a:rPr lang="ru-RU" altLang="uk-UA" sz="1800" b="1" i="1" spc="0" dirty="0">
                <a:solidFill>
                  <a:prstClr val="white"/>
                </a:solidFill>
                <a:latin typeface="Candara" pitchFamily="34" charset="0"/>
              </a:rPr>
              <a:t> та </a:t>
            </a:r>
            <a:r>
              <a:rPr lang="ru-RU" altLang="uk-UA" sz="1800" b="1" i="1" spc="0" dirty="0" err="1">
                <a:solidFill>
                  <a:prstClr val="white"/>
                </a:solidFill>
                <a:latin typeface="Candara" pitchFamily="34" charset="0"/>
              </a:rPr>
              <a:t>охорони</a:t>
            </a:r>
            <a:r>
              <a:rPr lang="ru-RU" altLang="uk-UA" sz="1800" b="1" i="1" spc="0" dirty="0">
                <a:solidFill>
                  <a:prstClr val="white"/>
                </a:solidFill>
                <a:latin typeface="Candara" pitchFamily="34" charset="0"/>
              </a:rPr>
              <a:t> </a:t>
            </a:r>
            <a:r>
              <a:rPr lang="ru-RU" altLang="uk-UA" sz="1800" b="1" i="1" spc="0" dirty="0" err="1">
                <a:solidFill>
                  <a:prstClr val="white"/>
                </a:solidFill>
                <a:latin typeface="Candara" pitchFamily="34" charset="0"/>
              </a:rPr>
              <a:t>біорізноманіття</a:t>
            </a:r>
            <a:endParaRPr lang="uk-UA" altLang="uk-UA" sz="2400" b="1" i="1" spc="0" dirty="0">
              <a:solidFill>
                <a:prstClr val="white"/>
              </a:solidFill>
              <a:latin typeface="Candara" pitchFamily="34" charset="0"/>
            </a:endParaRPr>
          </a:p>
        </p:txBody>
      </p:sp>
      <p:pic>
        <p:nvPicPr>
          <p:cNvPr id="3" name="Picture 5" descr="C:\Users\userpcz\Documents\Бланки+\logo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780" y="224853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\\192.168.0.207\FileServer\18. ZAGALNA\АРТЕМ\icons\planet-ear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50" y="1275606"/>
            <a:ext cx="1378722" cy="13787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6" y="1316251"/>
            <a:ext cx="7200800" cy="241604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uk-UA" sz="2000" b="1" dirty="0"/>
              <a:t>Лісова стратегія Євросоюзу (2021 рік) </a:t>
            </a:r>
          </a:p>
          <a:p>
            <a:pPr algn="just" fontAlgn="base"/>
            <a:r>
              <a:rPr lang="ru-RU" dirty="0" err="1"/>
              <a:t>Зазначена</a:t>
            </a:r>
            <a:r>
              <a:rPr lang="ru-RU" dirty="0"/>
              <a:t> </a:t>
            </a:r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посилити</a:t>
            </a:r>
            <a:r>
              <a:rPr lang="ru-RU" dirty="0"/>
              <a:t> </a:t>
            </a:r>
            <a:r>
              <a:rPr lang="ru-RU" dirty="0" err="1"/>
              <a:t>моніторинг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, </a:t>
            </a:r>
            <a:r>
              <a:rPr lang="ru-RU" dirty="0" err="1"/>
              <a:t>звітності</a:t>
            </a:r>
            <a:r>
              <a:rPr lang="ru-RU" dirty="0"/>
              <a:t> та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в ЄС. </a:t>
            </a:r>
          </a:p>
          <a:p>
            <a:pPr algn="just" fontAlgn="base"/>
            <a:r>
              <a:rPr lang="ru-RU" dirty="0" err="1"/>
              <a:t>Гармонізований</a:t>
            </a:r>
            <a:r>
              <a:rPr lang="ru-RU" dirty="0"/>
              <a:t> </a:t>
            </a:r>
            <a:r>
              <a:rPr lang="ru-RU" dirty="0" err="1"/>
              <a:t>збір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ЄС у </a:t>
            </a:r>
            <a:r>
              <a:rPr lang="ru-RU" dirty="0" err="1"/>
              <a:t>поєднанні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стратегічним</a:t>
            </a:r>
            <a:r>
              <a:rPr lang="ru-RU" dirty="0"/>
              <a:t> </a:t>
            </a:r>
            <a:r>
              <a:rPr lang="ru-RU" dirty="0" err="1"/>
              <a:t>плануванням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держав-членів</a:t>
            </a:r>
            <a:r>
              <a:rPr lang="ru-RU" dirty="0"/>
              <a:t> </a:t>
            </a:r>
            <a:r>
              <a:rPr lang="ru-RU" dirty="0" err="1"/>
              <a:t>покаже</a:t>
            </a:r>
            <a:r>
              <a:rPr lang="ru-RU" dirty="0"/>
              <a:t> </a:t>
            </a:r>
            <a:r>
              <a:rPr lang="ru-RU" dirty="0" err="1"/>
              <a:t>вичерпну</a:t>
            </a:r>
            <a:r>
              <a:rPr lang="ru-RU" dirty="0"/>
              <a:t> картину стану, </a:t>
            </a:r>
            <a:r>
              <a:rPr lang="ru-RU" dirty="0" err="1"/>
              <a:t>розвитку</a:t>
            </a:r>
            <a:r>
              <a:rPr lang="ru-RU" dirty="0"/>
              <a:t> та </a:t>
            </a:r>
            <a:r>
              <a:rPr lang="ru-RU" dirty="0" err="1"/>
              <a:t>передбачуваного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 ЄС у </a:t>
            </a:r>
            <a:r>
              <a:rPr lang="ru-RU" dirty="0" err="1"/>
              <a:t>майбутньому</a:t>
            </a:r>
            <a:r>
              <a:rPr lang="ru-RU" dirty="0"/>
              <a:t>. Так </a:t>
            </a:r>
            <a:r>
              <a:rPr lang="ru-RU" dirty="0" err="1"/>
              <a:t>ліси</a:t>
            </a:r>
            <a:r>
              <a:rPr lang="ru-RU" dirty="0"/>
              <a:t> </a:t>
            </a:r>
            <a:r>
              <a:rPr lang="ru-RU" dirty="0" err="1"/>
              <a:t>виконуватимуть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, </a:t>
            </a:r>
            <a:r>
              <a:rPr lang="ru-RU" dirty="0" err="1"/>
              <a:t>біорізноманіття</a:t>
            </a:r>
            <a:r>
              <a:rPr lang="ru-RU" dirty="0"/>
              <a:t> та </a:t>
            </a:r>
            <a:r>
              <a:rPr lang="ru-RU" dirty="0" err="1"/>
              <a:t>економіки</a:t>
            </a:r>
            <a:r>
              <a:rPr lang="ru-RU" dirty="0"/>
              <a:t>.</a:t>
            </a:r>
            <a:r>
              <a:rPr lang="uk-UA" dirty="0"/>
              <a:t>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7128792" cy="126876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38" tIns="45719" rIns="91438" bIns="45719" rtlCol="0" anchor="b" anchorCtr="0">
            <a:noAutofit/>
          </a:bodyPr>
          <a:lstStyle/>
          <a:p>
            <a:pPr lvl="0" algn="l"/>
            <a:r>
              <a:rPr lang="uk-UA" sz="2000" b="1" spc="0" dirty="0">
                <a:solidFill>
                  <a:prstClr val="white"/>
                </a:solidFill>
                <a:latin typeface="Candara" pitchFamily="34" charset="0"/>
                <a:ea typeface="+mn-ea"/>
                <a:cs typeface="+mn-cs"/>
              </a:rPr>
              <a:t>Забезпечення інтеграції вітчизняної системи регулювання та контролю діяльності з отримання та реалізації лісового репродуктивного матеріалу до стандартів Європейського Союзу</a:t>
            </a:r>
          </a:p>
        </p:txBody>
      </p:sp>
      <p:pic>
        <p:nvPicPr>
          <p:cNvPr id="3" name="Picture 5" descr="C:\Users\userpcz\Documents\Бланки+\logo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780" y="224853"/>
            <a:ext cx="792088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07704" y="2783706"/>
            <a:ext cx="7128792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Верховна</a:t>
            </a:r>
            <a:r>
              <a:rPr lang="ru-RU" dirty="0"/>
              <a:t> Рада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ухвалила</a:t>
            </a:r>
            <a:r>
              <a:rPr lang="ru-RU" dirty="0"/>
              <a:t> у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читанні</a:t>
            </a:r>
            <a:r>
              <a:rPr lang="ru-RU" dirty="0"/>
              <a:t> </a:t>
            </a:r>
            <a:r>
              <a:rPr lang="ru-RU" dirty="0" err="1"/>
              <a:t>проєкт</a:t>
            </a:r>
            <a:r>
              <a:rPr lang="ru-RU" dirty="0"/>
              <a:t> Закону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 </a:t>
            </a:r>
            <a:r>
              <a:rPr lang="uk-UA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 лісові репродуктивні ресурси»</a:t>
            </a:r>
            <a:r>
              <a:rPr lang="ru-RU" dirty="0"/>
              <a:t> (</a:t>
            </a:r>
            <a:r>
              <a:rPr lang="ru-RU" dirty="0" err="1"/>
              <a:t>реєстр</a:t>
            </a:r>
            <a:r>
              <a:rPr lang="ru-RU" dirty="0"/>
              <a:t>. № 9116).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uk-UA" dirty="0" err="1"/>
              <a:t>Законопроєкт</a:t>
            </a:r>
            <a:r>
              <a:rPr lang="uk-UA" dirty="0"/>
              <a:t> спрямовано на виконання Угоди про асоціацію між Україною та ЄС. </a:t>
            </a:r>
          </a:p>
          <a:p>
            <a:pPr algn="just"/>
            <a:r>
              <a:rPr lang="uk-UA" dirty="0"/>
              <a:t>Зокрема, стаття 294 Угоди передбачає, що Сторони зобов’язуються працювати разом для покращення правозастосування та управління в лісовій галузі та сприяти торгівлі легальною і екологічно безпечною лісовою продукцією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\\192.168.0.207\FileServer\18. ZAGALNA\АРТЕМ\icons\planet-ear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19622"/>
            <a:ext cx="1666754" cy="16667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1347614"/>
            <a:ext cx="7128792" cy="13542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Імплементація положень в національне законодавство Директиви Ради 1999/105/ЄС, від 22 грудня 1999 року </a:t>
            </a:r>
            <a:r>
              <a:rPr lang="ru-RU" dirty="0"/>
              <a:t>про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лісового</a:t>
            </a:r>
            <a:r>
              <a:rPr lang="ru-RU" dirty="0"/>
              <a:t> репродуктивного </a:t>
            </a:r>
            <a:r>
              <a:rPr lang="ru-RU" dirty="0" err="1"/>
              <a:t>матеріалу</a:t>
            </a:r>
            <a:r>
              <a:rPr lang="ru-RU" dirty="0"/>
              <a:t>.</a:t>
            </a:r>
          </a:p>
          <a:p>
            <a:pPr algn="just"/>
            <a:r>
              <a:rPr lang="uk-UA" sz="1400" dirty="0"/>
              <a:t>У додатку до Директиви визначено 47 видів лісових дерев прийнятними для лісівничої практики, серед яких дуб північний, робінія </a:t>
            </a:r>
            <a:r>
              <a:rPr lang="uk-UA" sz="1400" dirty="0" err="1"/>
              <a:t>псевдоакація</a:t>
            </a:r>
            <a:r>
              <a:rPr lang="uk-UA" sz="1400" dirty="0"/>
              <a:t>, модрина європейська</a:t>
            </a:r>
            <a:endParaRPr lang="uk-U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2167</Words>
  <Application>Microsoft Office PowerPoint</Application>
  <PresentationFormat>Экран (16:9)</PresentationFormat>
  <Paragraphs>141</Paragraphs>
  <Slides>25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Calibri</vt:lpstr>
      <vt:lpstr>Candara</vt:lpstr>
      <vt:lpstr>Courier New</vt:lpstr>
      <vt:lpstr>e-Ukraine Bold</vt:lpstr>
      <vt:lpstr>e-Ukraine Head Thin</vt:lpstr>
      <vt:lpstr>Times New Roman</vt:lpstr>
      <vt:lpstr>Trebuchet MS</vt:lpstr>
      <vt:lpstr>Wingdings</vt:lpstr>
      <vt:lpstr>Тема1</vt:lpstr>
      <vt:lpstr>Презентация PowerPoint</vt:lpstr>
      <vt:lpstr>Коротке визначення лісового законодавства України</vt:lpstr>
      <vt:lpstr>Чому змінюється лісове законодавство в умовах євроінтеграції?</vt:lpstr>
      <vt:lpstr>Виклики та проблеми лісового законодавства України</vt:lpstr>
      <vt:lpstr>Європейські стандарти у сфері лісового господарства  Огляд основних директив та регламентів ЄС щодо охорони лісів</vt:lpstr>
      <vt:lpstr>Європейські стандарти у сфері лісового господарства  Вимоги до сталого управління лісами та охорони біорізноманіття</vt:lpstr>
      <vt:lpstr>Європейські стандарти у сфері лісового господарства  Вимоги до сталого управління лісами та охорони біорізноманіття</vt:lpstr>
      <vt:lpstr>Європейські стандарти у сфері лісового господарства  Вимоги до сталого управління лісами та охорони біорізноманіття</vt:lpstr>
      <vt:lpstr>Забезпечення інтеграції вітчизняної системи регулювання та контролю діяльності з отримання та реалізації лісового репродуктивного матеріалу до стандартів Європейського Союзу</vt:lpstr>
      <vt:lpstr>Директива Європейського парламенту і ради 2011/92/ЄС  про оцінювання впливу деяких публічних і приватних проектів на довкілля</vt:lpstr>
      <vt:lpstr>Конвенція про оцінку впливу на навколишнє середовище у транскордонному контексті</vt:lpstr>
      <vt:lpstr>Регламент (ЄС) № 1143/2014 Європейського Парламенту і Ради  від 22 жовтня 2014 року щодо запобігання проникнення і управління розповсюдженням інвазійних чужорідних видів</vt:lpstr>
      <vt:lpstr>Регламент (ЄС) 2024/1991 Європейського Парламенту та Ради  від 24.06.2024  про відновлення природи та внесення змін до Регламенту (ЄС) 2022/869 (Текст стосується ЄЕЗ)</vt:lpstr>
      <vt:lpstr>Регламент (ЄС) 2024/1991 Європейського Парламенту та Ради  від 24.06.2024  про відновлення природи та внесення змін до Регламенту (ЄС) 2022/869 (Текст стосується ЄЕЗ)</vt:lpstr>
      <vt:lpstr>Регламент (ЄС) 2024/1991 Європейського Парламенту та Ради  від 24.06.2024  про відновлення природи та внесення змін до Регламенту (ЄС) 2022/869 (Текст стосується ЄЕЗ)</vt:lpstr>
      <vt:lpstr>Необхідні зміни в українському законодавстві</vt:lpstr>
      <vt:lpstr>Роз’яснювальна зустріч Європейської Комісії та України щодо здійснення офіційного скринінгу в рамках переговорного розділу 27 «Довкілля та зміни клімату»  </vt:lpstr>
      <vt:lpstr>Необхідні зміни в українському законодавстві</vt:lpstr>
      <vt:lpstr>Необхідні зміни в українському законодавстві</vt:lpstr>
      <vt:lpstr>Необхідні зміни в українському законодавстві</vt:lpstr>
      <vt:lpstr>Приклади успішних реформ у країнах ЄС </vt:lpstr>
      <vt:lpstr>Очікувані результати та перспективи </vt:lpstr>
      <vt:lpstr>Очікувані результати та перспективи </vt:lpstr>
      <vt:lpstr>Висновки  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userpcz</dc:creator>
  <cp:lastModifiedBy>Пользователь</cp:lastModifiedBy>
  <cp:revision>37</cp:revision>
  <dcterms:created xsi:type="dcterms:W3CDTF">2024-08-12T11:35:51Z</dcterms:created>
  <dcterms:modified xsi:type="dcterms:W3CDTF">2024-08-15T09:30:21Z</dcterms:modified>
</cp:coreProperties>
</file>